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46_A1077418.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4E_A6EB51E5.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306" r:id="rId5"/>
    <p:sldId id="363" r:id="rId6"/>
    <p:sldId id="364" r:id="rId7"/>
    <p:sldId id="365" r:id="rId8"/>
    <p:sldId id="323" r:id="rId9"/>
    <p:sldId id="351" r:id="rId10"/>
    <p:sldId id="327" r:id="rId11"/>
    <p:sldId id="326" r:id="rId12"/>
    <p:sldId id="328" r:id="rId13"/>
    <p:sldId id="331" r:id="rId14"/>
    <p:sldId id="362" r:id="rId15"/>
    <p:sldId id="332" r:id="rId16"/>
    <p:sldId id="330" r:id="rId17"/>
    <p:sldId id="333" r:id="rId18"/>
    <p:sldId id="352" r:id="rId19"/>
    <p:sldId id="354" r:id="rId20"/>
    <p:sldId id="353" r:id="rId21"/>
    <p:sldId id="334" r:id="rId22"/>
    <p:sldId id="335" r:id="rId23"/>
    <p:sldId id="361" r:id="rId24"/>
    <p:sldId id="336" r:id="rId25"/>
    <p:sldId id="337" r:id="rId26"/>
    <p:sldId id="338" r:id="rId27"/>
    <p:sldId id="340" r:id="rId28"/>
    <p:sldId id="349" r:id="rId29"/>
    <p:sldId id="350" r:id="rId30"/>
    <p:sldId id="343" r:id="rId31"/>
    <p:sldId id="355" r:id="rId32"/>
    <p:sldId id="356" r:id="rId33"/>
    <p:sldId id="357" r:id="rId34"/>
    <p:sldId id="358" r:id="rId35"/>
    <p:sldId id="359" r:id="rId36"/>
    <p:sldId id="360" r:id="rId37"/>
    <p:sldId id="347" r:id="rId38"/>
    <p:sldId id="348" r:id="rId39"/>
    <p:sldId id="367" r:id="rId40"/>
    <p:sldId id="329" r:id="rId41"/>
    <p:sldId id="262" r:id="rId42"/>
    <p:sldId id="368" r:id="rId43"/>
    <p:sldId id="29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B5F5A1-9FE3-39AF-F17F-0E86D0E4857D}" name="Capener, Louise" initials="CL" userId="S::hslcapen@liverpool.ac.uk::5ce6c222-1c14-46f0-bd9d-910f59802d8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3FC"/>
    <a:srgbClr val="212322"/>
    <a:srgbClr val="C4B3FF"/>
    <a:srgbClr val="FF8AD8"/>
    <a:srgbClr val="D9E1E2"/>
    <a:srgbClr val="70208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80751" autoAdjust="0"/>
  </p:normalViewPr>
  <p:slideViewPr>
    <p:cSldViewPr snapToGrid="0" snapToObjects="1">
      <p:cViewPr varScale="1">
        <p:scale>
          <a:sx n="86" d="100"/>
          <a:sy n="86" d="100"/>
        </p:scale>
        <p:origin x="157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dk1">
                  <a:tint val="88500"/>
                </a:schemeClr>
              </a:solidFill>
              <a:ln w="63500">
                <a:solidFill>
                  <a:schemeClr val="dk1">
                    <a:tint val="88500"/>
                  </a:schemeClr>
                </a:solidFill>
              </a:ln>
              <a:effectLst/>
            </c:spPr>
          </c:marker>
          <c:dPt>
            <c:idx val="4"/>
            <c:marker>
              <c:symbol val="circle"/>
              <c:size val="5"/>
              <c:spPr>
                <a:solidFill>
                  <a:schemeClr val="dk1">
                    <a:tint val="88500"/>
                  </a:schemeClr>
                </a:solidFill>
                <a:ln w="63500">
                  <a:solidFill>
                    <a:schemeClr val="dk1">
                      <a:tint val="88500"/>
                    </a:schemeClr>
                  </a:solidFill>
                </a:ln>
                <a:effectLst/>
              </c:spPr>
            </c:marker>
            <c:bubble3D val="0"/>
            <c:spPr>
              <a:ln w="19050" cap="rnd">
                <a:noFill/>
                <a:round/>
              </a:ln>
              <a:effectLst/>
            </c:spPr>
            <c:extLst>
              <c:ext xmlns:c16="http://schemas.microsoft.com/office/drawing/2014/chart" uri="{C3380CC4-5D6E-409C-BE32-E72D297353CC}">
                <c16:uniqueId val="{00000001-6EBC-164C-BADA-FB8F0A9731C7}"/>
              </c:ext>
            </c:extLst>
          </c:dPt>
          <c:dLbls>
            <c:dLbl>
              <c:idx val="0"/>
              <c:tx>
                <c:rich>
                  <a:bodyPr/>
                  <a:lstStyle/>
                  <a:p>
                    <a:r>
                      <a:rPr lang="en-US" sz="1400"/>
                      <a:t>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EBC-164C-BADA-FB8F0A9731C7}"/>
                </c:ext>
              </c:extLst>
            </c:dLbl>
            <c:dLbl>
              <c:idx val="1"/>
              <c:tx>
                <c:rich>
                  <a:bodyPr/>
                  <a:lstStyle/>
                  <a:p>
                    <a:r>
                      <a:rPr lang="en-US" sz="1400"/>
                      <a:t>B</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EBC-164C-BADA-FB8F0A9731C7}"/>
                </c:ext>
              </c:extLst>
            </c:dLbl>
            <c:dLbl>
              <c:idx val="2"/>
              <c:tx>
                <c:rich>
                  <a:bodyPr/>
                  <a:lstStyle/>
                  <a:p>
                    <a:r>
                      <a:rPr lang="en-US" sz="1400"/>
                      <a:t>C</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EBC-164C-BADA-FB8F0A9731C7}"/>
                </c:ext>
              </c:extLst>
            </c:dLbl>
            <c:dLbl>
              <c:idx val="3"/>
              <c:tx>
                <c:rich>
                  <a:bodyPr/>
                  <a:lstStyle/>
                  <a:p>
                    <a:r>
                      <a:rPr lang="en-US" sz="1400"/>
                      <a:t>D</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6EBC-164C-BADA-FB8F0A9731C7}"/>
                </c:ext>
              </c:extLst>
            </c:dLbl>
            <c:dLbl>
              <c:idx val="4"/>
              <c:tx>
                <c:rich>
                  <a:bodyPr/>
                  <a:lstStyle/>
                  <a:p>
                    <a:r>
                      <a:rPr lang="en-US" sz="1400"/>
                      <a:t>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EBC-164C-BADA-FB8F0A9731C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1</c:v>
                </c:pt>
                <c:pt idx="2">
                  <c:v>0</c:v>
                </c:pt>
                <c:pt idx="3">
                  <c:v>2</c:v>
                </c:pt>
                <c:pt idx="4">
                  <c:v>3</c:v>
                </c:pt>
              </c:numCache>
            </c:numRef>
          </c:xVal>
          <c:yVal>
            <c:numRef>
              <c:f>Sheet1!$B$2:$B$6</c:f>
              <c:numCache>
                <c:formatCode>General</c:formatCode>
                <c:ptCount val="5"/>
                <c:pt idx="0">
                  <c:v>1</c:v>
                </c:pt>
                <c:pt idx="1">
                  <c:v>0</c:v>
                </c:pt>
                <c:pt idx="2">
                  <c:v>2</c:v>
                </c:pt>
                <c:pt idx="3">
                  <c:v>4</c:v>
                </c:pt>
                <c:pt idx="4">
                  <c:v>5</c:v>
                </c:pt>
              </c:numCache>
            </c:numRef>
          </c:yVal>
          <c:smooth val="0"/>
          <c:extLst>
            <c:ext xmlns:c16="http://schemas.microsoft.com/office/drawing/2014/chart" uri="{C3380CC4-5D6E-409C-BE32-E72D297353CC}">
              <c16:uniqueId val="{00000006-6EBC-164C-BADA-FB8F0A9731C7}"/>
            </c:ext>
          </c:extLst>
        </c:ser>
        <c:dLbls>
          <c:showLegendKey val="0"/>
          <c:showVal val="1"/>
          <c:showCatName val="0"/>
          <c:showSerName val="0"/>
          <c:showPercent val="0"/>
          <c:showBubbleSize val="0"/>
        </c:dLbls>
        <c:axId val="765004816"/>
        <c:axId val="765006464"/>
      </c:scatterChart>
      <c:valAx>
        <c:axId val="765004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6464"/>
        <c:crosses val="autoZero"/>
        <c:crossBetween val="midCat"/>
      </c:valAx>
      <c:valAx>
        <c:axId val="76500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48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dk1">
                  <a:tint val="88500"/>
                </a:schemeClr>
              </a:solidFill>
              <a:ln w="63500">
                <a:solidFill>
                  <a:schemeClr val="dk1">
                    <a:tint val="88500"/>
                  </a:schemeClr>
                </a:solidFill>
              </a:ln>
              <a:effectLst/>
            </c:spPr>
          </c:marker>
          <c:dPt>
            <c:idx val="4"/>
            <c:marker>
              <c:symbol val="circle"/>
              <c:size val="5"/>
              <c:spPr>
                <a:solidFill>
                  <a:schemeClr val="dk1">
                    <a:tint val="88500"/>
                  </a:schemeClr>
                </a:solidFill>
                <a:ln w="63500">
                  <a:solidFill>
                    <a:schemeClr val="dk1">
                      <a:tint val="88500"/>
                    </a:schemeClr>
                  </a:solidFill>
                </a:ln>
                <a:effectLst/>
              </c:spPr>
            </c:marker>
            <c:bubble3D val="0"/>
            <c:spPr>
              <a:ln w="19050" cap="rnd">
                <a:noFill/>
                <a:round/>
              </a:ln>
              <a:effectLst/>
            </c:spPr>
            <c:extLst>
              <c:ext xmlns:c16="http://schemas.microsoft.com/office/drawing/2014/chart" uri="{C3380CC4-5D6E-409C-BE32-E72D297353CC}">
                <c16:uniqueId val="{00000001-ED85-E94C-B1FC-EFEEC32FCBA7}"/>
              </c:ext>
            </c:extLst>
          </c:dPt>
          <c:dLbls>
            <c:dLbl>
              <c:idx val="0"/>
              <c:tx>
                <c:rich>
                  <a:bodyPr/>
                  <a:lstStyle/>
                  <a:p>
                    <a:r>
                      <a:rPr lang="en-US" sz="1400"/>
                      <a:t>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D85-E94C-B1FC-EFEEC32FCBA7}"/>
                </c:ext>
              </c:extLst>
            </c:dLbl>
            <c:dLbl>
              <c:idx val="1"/>
              <c:tx>
                <c:rich>
                  <a:bodyPr/>
                  <a:lstStyle/>
                  <a:p>
                    <a:r>
                      <a:rPr lang="en-US" sz="1400"/>
                      <a:t>B</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D85-E94C-B1FC-EFEEC32FCBA7}"/>
                </c:ext>
              </c:extLst>
            </c:dLbl>
            <c:dLbl>
              <c:idx val="2"/>
              <c:tx>
                <c:rich>
                  <a:bodyPr/>
                  <a:lstStyle/>
                  <a:p>
                    <a:r>
                      <a:rPr lang="en-US" sz="1400"/>
                      <a:t>C</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D85-E94C-B1FC-EFEEC32FCBA7}"/>
                </c:ext>
              </c:extLst>
            </c:dLbl>
            <c:dLbl>
              <c:idx val="3"/>
              <c:tx>
                <c:rich>
                  <a:bodyPr/>
                  <a:lstStyle/>
                  <a:p>
                    <a:r>
                      <a:rPr lang="en-US" sz="1400"/>
                      <a:t>D</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D85-E94C-B1FC-EFEEC32FCBA7}"/>
                </c:ext>
              </c:extLst>
            </c:dLbl>
            <c:dLbl>
              <c:idx val="4"/>
              <c:tx>
                <c:rich>
                  <a:bodyPr/>
                  <a:lstStyle/>
                  <a:p>
                    <a:r>
                      <a:rPr lang="en-US" sz="1400"/>
                      <a:t>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D85-E94C-B1FC-EFEEC32FCBA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1</c:v>
                </c:pt>
                <c:pt idx="2">
                  <c:v>0</c:v>
                </c:pt>
                <c:pt idx="3">
                  <c:v>2</c:v>
                </c:pt>
                <c:pt idx="4">
                  <c:v>3</c:v>
                </c:pt>
              </c:numCache>
            </c:numRef>
          </c:xVal>
          <c:yVal>
            <c:numRef>
              <c:f>Sheet1!$B$2:$B$6</c:f>
              <c:numCache>
                <c:formatCode>General</c:formatCode>
                <c:ptCount val="5"/>
                <c:pt idx="0">
                  <c:v>1</c:v>
                </c:pt>
                <c:pt idx="1">
                  <c:v>0</c:v>
                </c:pt>
                <c:pt idx="2">
                  <c:v>2</c:v>
                </c:pt>
                <c:pt idx="3">
                  <c:v>4</c:v>
                </c:pt>
                <c:pt idx="4">
                  <c:v>5</c:v>
                </c:pt>
              </c:numCache>
            </c:numRef>
          </c:yVal>
          <c:smooth val="0"/>
          <c:extLst>
            <c:ext xmlns:c16="http://schemas.microsoft.com/office/drawing/2014/chart" uri="{C3380CC4-5D6E-409C-BE32-E72D297353CC}">
              <c16:uniqueId val="{00000006-ED85-E94C-B1FC-EFEEC32FCBA7}"/>
            </c:ext>
          </c:extLst>
        </c:ser>
        <c:dLbls>
          <c:showLegendKey val="0"/>
          <c:showVal val="1"/>
          <c:showCatName val="0"/>
          <c:showSerName val="0"/>
          <c:showPercent val="0"/>
          <c:showBubbleSize val="0"/>
        </c:dLbls>
        <c:axId val="765004816"/>
        <c:axId val="765006464"/>
      </c:scatterChart>
      <c:valAx>
        <c:axId val="765004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6464"/>
        <c:crosses val="autoZero"/>
        <c:crossBetween val="midCat"/>
      </c:valAx>
      <c:valAx>
        <c:axId val="76500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48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dk1">
                  <a:tint val="88500"/>
                </a:schemeClr>
              </a:solidFill>
              <a:ln w="63500">
                <a:solidFill>
                  <a:schemeClr val="dk1">
                    <a:tint val="88500"/>
                  </a:schemeClr>
                </a:solidFill>
              </a:ln>
              <a:effectLst/>
            </c:spPr>
          </c:marker>
          <c:dPt>
            <c:idx val="4"/>
            <c:marker>
              <c:symbol val="circle"/>
              <c:size val="5"/>
              <c:spPr>
                <a:solidFill>
                  <a:schemeClr val="dk1">
                    <a:tint val="88500"/>
                  </a:schemeClr>
                </a:solidFill>
                <a:ln w="63500">
                  <a:solidFill>
                    <a:schemeClr val="dk1">
                      <a:tint val="88500"/>
                    </a:schemeClr>
                  </a:solidFill>
                </a:ln>
                <a:effectLst/>
              </c:spPr>
            </c:marker>
            <c:bubble3D val="0"/>
            <c:spPr>
              <a:ln w="19050" cap="rnd">
                <a:noFill/>
                <a:round/>
              </a:ln>
              <a:effectLst/>
            </c:spPr>
            <c:extLst>
              <c:ext xmlns:c16="http://schemas.microsoft.com/office/drawing/2014/chart" uri="{C3380CC4-5D6E-409C-BE32-E72D297353CC}">
                <c16:uniqueId val="{00000001-6DCD-8347-A20A-0AC9CAD21802}"/>
              </c:ext>
            </c:extLst>
          </c:dPt>
          <c:dLbls>
            <c:dLbl>
              <c:idx val="0"/>
              <c:tx>
                <c:rich>
                  <a:bodyPr/>
                  <a:lstStyle/>
                  <a:p>
                    <a:r>
                      <a:rPr lang="en-US" sz="1400"/>
                      <a:t>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DCD-8347-A20A-0AC9CAD21802}"/>
                </c:ext>
              </c:extLst>
            </c:dLbl>
            <c:dLbl>
              <c:idx val="1"/>
              <c:tx>
                <c:rich>
                  <a:bodyPr/>
                  <a:lstStyle/>
                  <a:p>
                    <a:r>
                      <a:rPr lang="en-US" sz="1400"/>
                      <a:t>B</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DCD-8347-A20A-0AC9CAD21802}"/>
                </c:ext>
              </c:extLst>
            </c:dLbl>
            <c:dLbl>
              <c:idx val="2"/>
              <c:tx>
                <c:rich>
                  <a:bodyPr/>
                  <a:lstStyle/>
                  <a:p>
                    <a:r>
                      <a:rPr lang="en-US" sz="1400"/>
                      <a:t>C</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DCD-8347-A20A-0AC9CAD21802}"/>
                </c:ext>
              </c:extLst>
            </c:dLbl>
            <c:dLbl>
              <c:idx val="3"/>
              <c:tx>
                <c:rich>
                  <a:bodyPr/>
                  <a:lstStyle/>
                  <a:p>
                    <a:r>
                      <a:rPr lang="en-US" sz="1400"/>
                      <a:t>D</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6DCD-8347-A20A-0AC9CAD21802}"/>
                </c:ext>
              </c:extLst>
            </c:dLbl>
            <c:dLbl>
              <c:idx val="4"/>
              <c:tx>
                <c:rich>
                  <a:bodyPr/>
                  <a:lstStyle/>
                  <a:p>
                    <a:r>
                      <a:rPr lang="en-US" sz="1400"/>
                      <a:t>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DCD-8347-A20A-0AC9CAD2180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1</c:v>
                </c:pt>
                <c:pt idx="2">
                  <c:v>0</c:v>
                </c:pt>
                <c:pt idx="3">
                  <c:v>2</c:v>
                </c:pt>
                <c:pt idx="4">
                  <c:v>3</c:v>
                </c:pt>
              </c:numCache>
            </c:numRef>
          </c:xVal>
          <c:yVal>
            <c:numRef>
              <c:f>Sheet1!$B$2:$B$6</c:f>
              <c:numCache>
                <c:formatCode>General</c:formatCode>
                <c:ptCount val="5"/>
                <c:pt idx="0">
                  <c:v>1</c:v>
                </c:pt>
                <c:pt idx="1">
                  <c:v>0</c:v>
                </c:pt>
                <c:pt idx="2">
                  <c:v>2</c:v>
                </c:pt>
                <c:pt idx="3">
                  <c:v>4</c:v>
                </c:pt>
                <c:pt idx="4">
                  <c:v>5</c:v>
                </c:pt>
              </c:numCache>
            </c:numRef>
          </c:yVal>
          <c:smooth val="0"/>
          <c:extLst>
            <c:ext xmlns:c16="http://schemas.microsoft.com/office/drawing/2014/chart" uri="{C3380CC4-5D6E-409C-BE32-E72D297353CC}">
              <c16:uniqueId val="{00000006-6DCD-8347-A20A-0AC9CAD21802}"/>
            </c:ext>
          </c:extLst>
        </c:ser>
        <c:dLbls>
          <c:showLegendKey val="0"/>
          <c:showVal val="1"/>
          <c:showCatName val="0"/>
          <c:showSerName val="0"/>
          <c:showPercent val="0"/>
          <c:showBubbleSize val="0"/>
        </c:dLbls>
        <c:axId val="765004816"/>
        <c:axId val="765006464"/>
      </c:scatterChart>
      <c:valAx>
        <c:axId val="765004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6464"/>
        <c:crosses val="autoZero"/>
        <c:crossBetween val="midCat"/>
      </c:valAx>
      <c:valAx>
        <c:axId val="76500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48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Sheet1!$B$1</c:f>
              <c:strCache>
                <c:ptCount val="1"/>
                <c:pt idx="0">
                  <c:v>Y</c:v>
                </c:pt>
              </c:strCache>
            </c:strRef>
          </c:tx>
          <c:spPr>
            <a:ln w="19050" cap="rnd">
              <a:noFill/>
              <a:round/>
            </a:ln>
            <a:effectLst/>
          </c:spPr>
          <c:marker>
            <c:symbol val="circle"/>
            <c:size val="5"/>
            <c:spPr>
              <a:solidFill>
                <a:schemeClr val="dk1">
                  <a:tint val="88500"/>
                </a:schemeClr>
              </a:solidFill>
              <a:ln w="63500">
                <a:solidFill>
                  <a:schemeClr val="dk1">
                    <a:tint val="88500"/>
                  </a:schemeClr>
                </a:solidFill>
              </a:ln>
              <a:effectLst/>
            </c:spPr>
          </c:marker>
          <c:dPt>
            <c:idx val="4"/>
            <c:marker>
              <c:symbol val="circle"/>
              <c:size val="5"/>
              <c:spPr>
                <a:solidFill>
                  <a:schemeClr val="dk1">
                    <a:tint val="88500"/>
                  </a:schemeClr>
                </a:solidFill>
                <a:ln w="63500">
                  <a:solidFill>
                    <a:schemeClr val="dk1">
                      <a:tint val="88500"/>
                    </a:schemeClr>
                  </a:solidFill>
                </a:ln>
                <a:effectLst/>
              </c:spPr>
            </c:marker>
            <c:bubble3D val="0"/>
            <c:spPr>
              <a:ln w="19050" cap="rnd">
                <a:noFill/>
                <a:round/>
              </a:ln>
              <a:effectLst/>
            </c:spPr>
            <c:extLst>
              <c:ext xmlns:c16="http://schemas.microsoft.com/office/drawing/2014/chart" uri="{C3380CC4-5D6E-409C-BE32-E72D297353CC}">
                <c16:uniqueId val="{00000001-E475-6842-848E-4D74DFD4E200}"/>
              </c:ext>
            </c:extLst>
          </c:dPt>
          <c:dLbls>
            <c:dLbl>
              <c:idx val="0"/>
              <c:tx>
                <c:rich>
                  <a:bodyPr/>
                  <a:lstStyle/>
                  <a:p>
                    <a:r>
                      <a:rPr lang="en-US" sz="1400"/>
                      <a:t>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475-6842-848E-4D74DFD4E200}"/>
                </c:ext>
              </c:extLst>
            </c:dLbl>
            <c:dLbl>
              <c:idx val="1"/>
              <c:tx>
                <c:rich>
                  <a:bodyPr/>
                  <a:lstStyle/>
                  <a:p>
                    <a:r>
                      <a:rPr lang="en-US" sz="1400"/>
                      <a:t>B</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475-6842-848E-4D74DFD4E200}"/>
                </c:ext>
              </c:extLst>
            </c:dLbl>
            <c:dLbl>
              <c:idx val="2"/>
              <c:tx>
                <c:rich>
                  <a:bodyPr/>
                  <a:lstStyle/>
                  <a:p>
                    <a:r>
                      <a:rPr lang="en-US" sz="1400"/>
                      <a:t>C</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475-6842-848E-4D74DFD4E200}"/>
                </c:ext>
              </c:extLst>
            </c:dLbl>
            <c:dLbl>
              <c:idx val="3"/>
              <c:tx>
                <c:rich>
                  <a:bodyPr/>
                  <a:lstStyle/>
                  <a:p>
                    <a:r>
                      <a:rPr lang="en-US" sz="1400"/>
                      <a:t>D</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475-6842-848E-4D74DFD4E200}"/>
                </c:ext>
              </c:extLst>
            </c:dLbl>
            <c:dLbl>
              <c:idx val="4"/>
              <c:tx>
                <c:rich>
                  <a:bodyPr/>
                  <a:lstStyle/>
                  <a:p>
                    <a:r>
                      <a:rPr lang="en-US" sz="1400"/>
                      <a:t>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475-6842-848E-4D74DFD4E20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1</c:v>
                </c:pt>
                <c:pt idx="2">
                  <c:v>0</c:v>
                </c:pt>
                <c:pt idx="3">
                  <c:v>2</c:v>
                </c:pt>
                <c:pt idx="4">
                  <c:v>3</c:v>
                </c:pt>
              </c:numCache>
            </c:numRef>
          </c:xVal>
          <c:yVal>
            <c:numRef>
              <c:f>Sheet1!$B$2:$B$6</c:f>
              <c:numCache>
                <c:formatCode>General</c:formatCode>
                <c:ptCount val="5"/>
                <c:pt idx="0">
                  <c:v>1</c:v>
                </c:pt>
                <c:pt idx="1">
                  <c:v>0</c:v>
                </c:pt>
                <c:pt idx="2">
                  <c:v>2</c:v>
                </c:pt>
                <c:pt idx="3">
                  <c:v>4</c:v>
                </c:pt>
                <c:pt idx="4">
                  <c:v>5</c:v>
                </c:pt>
              </c:numCache>
            </c:numRef>
          </c:yVal>
          <c:smooth val="0"/>
          <c:extLst>
            <c:ext xmlns:c16="http://schemas.microsoft.com/office/drawing/2014/chart" uri="{C3380CC4-5D6E-409C-BE32-E72D297353CC}">
              <c16:uniqueId val="{00000006-E475-6842-848E-4D74DFD4E200}"/>
            </c:ext>
          </c:extLst>
        </c:ser>
        <c:dLbls>
          <c:showLegendKey val="0"/>
          <c:showVal val="1"/>
          <c:showCatName val="0"/>
          <c:showSerName val="0"/>
          <c:showPercent val="0"/>
          <c:showBubbleSize val="0"/>
        </c:dLbls>
        <c:axId val="765004816"/>
        <c:axId val="765006464"/>
      </c:scatterChart>
      <c:valAx>
        <c:axId val="765004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6464"/>
        <c:crosses val="autoZero"/>
        <c:crossBetween val="midCat"/>
      </c:valAx>
      <c:valAx>
        <c:axId val="76500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0048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modernComment_146_A1077418.xml><?xml version="1.0" encoding="utf-8"?>
<p188:cmLst xmlns:a="http://schemas.openxmlformats.org/drawingml/2006/main" xmlns:r="http://schemas.openxmlformats.org/officeDocument/2006/relationships" xmlns:p188="http://schemas.microsoft.com/office/powerpoint/2018/8/main">
  <p188:cm id="{CE706808-DA55-1943-A3CD-013F6D8F72DC}" authorId="{28B5F5A1-9FE3-39AF-F17F-0E86D0E4857D}" created="2022-10-13T14:52:08.950">
    <ac:txMkLst xmlns:ac="http://schemas.microsoft.com/office/drawing/2013/main/command">
      <pc:docMk xmlns:pc="http://schemas.microsoft.com/office/powerpoint/2013/main/command"/>
      <pc:sldMk xmlns:pc="http://schemas.microsoft.com/office/powerpoint/2013/main/command" cId="2701620248" sldId="326"/>
      <ac:spMk id="4" creationId="{AE3C9DF4-1F59-605E-D3E5-007A548C02AB}"/>
      <ac:txMk cp="229">
        <ac:context len="256" hash="1051485792"/>
      </ac:txMk>
    </ac:txMkLst>
    <p188:pos x="7597774" y="2188923"/>
    <p188:txBody>
      <a:bodyPr/>
      <a:lstStyle/>
      <a:p>
        <a:r>
          <a:rPr lang="en-US"/>
          <a:t>Removed this bit of the quote: 
Similarly, to classification algorithms, clustering algorithms assign a number to each data point, indicating which cluster a particular point belongs to.</a:t>
        </a:r>
      </a:p>
    </p188:txBody>
  </p188:cm>
</p188:cmLst>
</file>

<file path=ppt/comments/modernComment_14E_A6EB51E5.xml><?xml version="1.0" encoding="utf-8"?>
<p188:cmLst xmlns:a="http://schemas.openxmlformats.org/drawingml/2006/main" xmlns:r="http://schemas.openxmlformats.org/officeDocument/2006/relationships" xmlns:p188="http://schemas.microsoft.com/office/powerpoint/2018/8/main">
  <p188:cm id="{81F5176C-8AD1-DC42-8D32-A6F43FB7FD58}" authorId="{28B5F5A1-9FE3-39AF-F17F-0E86D0E4857D}" created="2022-10-13T14:51:24.479">
    <pc:sldMkLst xmlns:pc="http://schemas.microsoft.com/office/powerpoint/2013/main/command">
      <pc:docMk/>
      <pc:sldMk cId="2800439781" sldId="334"/>
    </pc:sldMkLst>
    <p188:txBody>
      <a:bodyPr/>
      <a:lstStyle/>
      <a:p>
        <a:r>
          <a:rPr lang="en-US"/>
          <a:t>Removed:
Random partition method: each datapoint is randomly assigned to a random cluster ID. Then take the average of the group of points in each cluster ID  averages become the initial centroids.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27/10/2022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10/27/22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I’d just like to start by saying thanks for attending this webinar which is part 2 in our Machine Learning series. My name is Louise Capener and I’m a research associate, working as part of the CSS team (computational social science team) within the UKDS. Those of you who attended Monday’s webinar will have met my colleague Nadia </a:t>
            </a:r>
            <a:r>
              <a:rPr lang="en-GB" dirty="0" err="1"/>
              <a:t>Kennar</a:t>
            </a:r>
            <a:r>
              <a:rPr lang="en-GB" dirty="0"/>
              <a:t> who will be helping facilitate in the background today, so any queries or questions, she’s got you covered. </a:t>
            </a:r>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72884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one of it’s most popular applications involves the world of marketing and sales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Clustering is used to group customers according to what they’ve bought – purchase information and customer traits are used to develop recommendation systems. You’ll often see suggestions when using sites like Amazon which say something like “People who bought X also bought Y”. By collecting customer purchase data we can identify a cluster of books that are popular with a certain audience. So then when we have an individual that buys 2 particular books (as shown in the picture – maybe these are HP or the HG), we can recommend them a 3</a:t>
            </a:r>
            <a:r>
              <a:rPr lang="en-US" baseline="30000" dirty="0"/>
              <a:t>rd</a:t>
            </a:r>
            <a:r>
              <a:rPr lang="en-US" dirty="0"/>
              <a:t> book (say LOR) based on what other customers like her have bought.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also have less capitalist clustering applications. So scientists and biologists will often use clustering methods to group genetically similar viruses together. Helps improve our knowledge of certain viruses like Covid-19.</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Successful attempts have also been made to counter the spread of fake news online, with articles that include a high % of certain terms being deemed to have a higher probability of being fake or misleading. So, we could have 1 cluster for words/terms associated with fake news, and another cluster for words/terms associated with true articles.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of course, we also have more frivolous and fun uses such as the image shown on the right which shows the results of clustering on a </a:t>
            </a:r>
            <a:r>
              <a:rPr lang="en-US" dirty="0" err="1"/>
              <a:t>Pokemon</a:t>
            </a:r>
            <a:r>
              <a:rPr lang="en-US" dirty="0"/>
              <a:t> dataset, where </a:t>
            </a:r>
            <a:r>
              <a:rPr lang="en-US" dirty="0" err="1"/>
              <a:t>Pokemon</a:t>
            </a:r>
            <a:r>
              <a:rPr lang="en-US" dirty="0"/>
              <a:t> were grouped according to their attributes – we end up with 3 clusters: coolest </a:t>
            </a:r>
            <a:r>
              <a:rPr lang="en-US" dirty="0" err="1"/>
              <a:t>pokemon</a:t>
            </a:r>
            <a:r>
              <a:rPr lang="en-US" dirty="0"/>
              <a:t> (Squirtle wearing his shades), cutest </a:t>
            </a:r>
            <a:r>
              <a:rPr lang="en-US" dirty="0" err="1"/>
              <a:t>pokemon</a:t>
            </a:r>
            <a:r>
              <a:rPr lang="en-US" dirty="0"/>
              <a:t> (classic 2</a:t>
            </a:r>
            <a:r>
              <a:rPr lang="en-US" baseline="30000" dirty="0"/>
              <a:t>nd</a:t>
            </a:r>
            <a:r>
              <a:rPr lang="en-US" dirty="0"/>
              <a:t> gen </a:t>
            </a:r>
            <a:r>
              <a:rPr lang="en-US" dirty="0" err="1"/>
              <a:t>Togepi</a:t>
            </a:r>
            <a:r>
              <a:rPr lang="en-US" dirty="0"/>
              <a:t>), and finally the rather unfairly named ‘grossest’ </a:t>
            </a:r>
            <a:r>
              <a:rPr lang="en-US" dirty="0" err="1"/>
              <a:t>pokemon</a:t>
            </a:r>
            <a:r>
              <a:rPr lang="en-US" dirty="0"/>
              <a:t> which include poorly inspired </a:t>
            </a:r>
            <a:r>
              <a:rPr lang="en-US" dirty="0" err="1"/>
              <a:t>Pokemon</a:t>
            </a:r>
            <a:r>
              <a:rPr lang="en-US" dirty="0"/>
              <a:t> such as </a:t>
            </a:r>
            <a:r>
              <a:rPr lang="en-US" dirty="0" err="1"/>
              <a:t>Klefki</a:t>
            </a:r>
            <a:r>
              <a:rPr lang="en-US" dirty="0"/>
              <a:t> which is just a bunch of keys. </a:t>
            </a:r>
          </a:p>
        </p:txBody>
      </p:sp>
      <p:sp>
        <p:nvSpPr>
          <p:cNvPr id="4" name="Slide Number Placeholder 3"/>
          <p:cNvSpPr>
            <a:spLocks noGrp="1"/>
          </p:cNvSpPr>
          <p:nvPr>
            <p:ph type="sldNum" sz="quarter" idx="5"/>
          </p:nvPr>
        </p:nvSpPr>
        <p:spPr/>
        <p:txBody>
          <a:bodyPr/>
          <a:lstStyle/>
          <a:p>
            <a:fld id="{95D74495-12D2-6A47-A762-3590D56449EA}" type="slidenum">
              <a:rPr lang="en-US" smtClean="0"/>
              <a:t>10</a:t>
            </a:fld>
            <a:endParaRPr lang="en-US"/>
          </a:p>
        </p:txBody>
      </p:sp>
    </p:spTree>
    <p:extLst>
      <p:ext uri="{BB962C8B-B14F-4D97-AF65-F5344CB8AC3E}">
        <p14:creationId xmlns:p14="http://schemas.microsoft.com/office/powerpoint/2010/main" val="3427394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a cluster? What are these groups that we’re searching for in our datasets?</a:t>
            </a:r>
          </a:p>
          <a:p>
            <a:endParaRPr lang="en-US" dirty="0"/>
          </a:p>
          <a:p>
            <a:r>
              <a:rPr lang="en-US" dirty="0"/>
              <a:t>Here I have a really important quote from </a:t>
            </a:r>
            <a:r>
              <a:rPr lang="en-US" dirty="0" err="1"/>
              <a:t>Geron</a:t>
            </a:r>
            <a:r>
              <a:rPr lang="en-US" dirty="0"/>
              <a:t> which states: “There is no universal definition of what a cluster is: it really depends on the context, and different algorithms will capture different kinds of clusters”. </a:t>
            </a:r>
          </a:p>
          <a:p>
            <a:endParaRPr lang="en-US" dirty="0"/>
          </a:p>
          <a:p>
            <a:r>
              <a:rPr lang="en-US" dirty="0"/>
              <a:t>These clusters/or groups don’t exist out there in the world, they exist with how we interact with data. You can think about a box of </a:t>
            </a:r>
            <a:r>
              <a:rPr lang="en-US" dirty="0" err="1"/>
              <a:t>lego</a:t>
            </a:r>
            <a:r>
              <a:rPr lang="en-US" dirty="0"/>
              <a:t> for instance, there’s numerous ways we could divide this box of </a:t>
            </a:r>
            <a:r>
              <a:rPr lang="en-US" dirty="0" err="1"/>
              <a:t>lego</a:t>
            </a:r>
            <a:r>
              <a:rPr lang="en-US" dirty="0"/>
              <a:t> – could split it into 2 clusters, or 3 or 4 clusters, or even 50. It depends on the context, and the criteria that we specify. If we think back to our </a:t>
            </a:r>
            <a:r>
              <a:rPr lang="en-US" dirty="0" err="1"/>
              <a:t>Pokemon</a:t>
            </a:r>
            <a:r>
              <a:rPr lang="en-US" dirty="0"/>
              <a:t> example, I could have split my coolest </a:t>
            </a:r>
            <a:r>
              <a:rPr lang="en-US" dirty="0" err="1"/>
              <a:t>Pokemon</a:t>
            </a:r>
            <a:r>
              <a:rPr lang="en-US" dirty="0"/>
              <a:t> cluster into another cluster for ultra-cool </a:t>
            </a:r>
            <a:r>
              <a:rPr lang="en-US" dirty="0" err="1"/>
              <a:t>Pokemon</a:t>
            </a:r>
            <a:r>
              <a:rPr lang="en-US" dirty="0"/>
              <a:t> that wear shades. Or for my cutest </a:t>
            </a:r>
            <a:r>
              <a:rPr lang="en-US" dirty="0" err="1"/>
              <a:t>Pokemon</a:t>
            </a:r>
            <a:r>
              <a:rPr lang="en-US" dirty="0"/>
              <a:t> cluster, maybe I split it again to distinguish between </a:t>
            </a:r>
            <a:r>
              <a:rPr lang="en-US" dirty="0" err="1"/>
              <a:t>Pokemon</a:t>
            </a:r>
            <a:r>
              <a:rPr lang="en-US" dirty="0"/>
              <a:t> that are cute Fairy-types and cute Water-types. Or maybe I could merge my coolest and cutest </a:t>
            </a:r>
            <a:r>
              <a:rPr lang="en-US" dirty="0" err="1"/>
              <a:t>Pokemon</a:t>
            </a:r>
            <a:r>
              <a:rPr lang="en-US" dirty="0"/>
              <a:t> into a bigger cluster called “best </a:t>
            </a:r>
            <a:r>
              <a:rPr lang="en-US" dirty="0" err="1"/>
              <a:t>Pokemon</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there will be times where you know a bit more about the clusters you want to produce. For instance, perhaps you’re working with clustering individuals by their gender, in this case you can expect that there will be at least 2 clusters. </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11</a:t>
            </a:fld>
            <a:endParaRPr lang="en-US"/>
          </a:p>
        </p:txBody>
      </p:sp>
    </p:spTree>
    <p:extLst>
      <p:ext uri="{BB962C8B-B14F-4D97-AF65-F5344CB8AC3E}">
        <p14:creationId xmlns:p14="http://schemas.microsoft.com/office/powerpoint/2010/main" val="3932469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In terms of types of clustering algorithms, the utility of/how useful different algorithms are will depend on the context, and the nature of the problem that you’re trying to solve. </a:t>
            </a:r>
          </a:p>
          <a:p>
            <a:endParaRPr lang="en-US" dirty="0"/>
          </a:p>
          <a:p>
            <a:pPr marL="171450" indent="-171450">
              <a:buFont typeface="Arial" panose="020B0604020202020204" pitchFamily="34" charset="0"/>
              <a:buChar char="•"/>
            </a:pPr>
            <a:r>
              <a:rPr lang="en-US" dirty="0"/>
              <a:t>Centroid-based clustering (or representative-based) assigns each data point to a number of centroids (here, we have 4) to form groups or clusters. Centroid-based algorithms (like the k-means algorithm) are efficient, effective, and simple to implement, but are sensitive to initial conditions and outliers. </a:t>
            </a:r>
          </a:p>
          <a:p>
            <a:pPr marL="171450" indent="-171450">
              <a:buFont typeface="Arial" panose="020B0604020202020204" pitchFamily="34" charset="0"/>
              <a:buChar char="•"/>
            </a:pPr>
            <a:r>
              <a:rPr lang="en-US" dirty="0"/>
              <a:t>Density-based clustering (which includes the well known DBSCAN algorithm) works by separating high-density regions of data points from low-density areas. Unlike centroid-based clustering, there is no need to be sensitive about initial conditions (we don’t have to pick a number of centroids), and these algorithms don’t assign outliers to clusters. However, they struggle to perform well with data of varying densities and high dimensions. </a:t>
            </a:r>
          </a:p>
          <a:p>
            <a:pPr marL="171450" indent="-171450">
              <a:buFont typeface="Arial" panose="020B0604020202020204" pitchFamily="34" charset="0"/>
              <a:buChar char="•"/>
            </a:pPr>
            <a:r>
              <a:rPr lang="en-US" dirty="0"/>
              <a:t>We also have Distribution-based clustering, which contrasts with our 2 previous examples. Centroid-based clustering is based on proximity (similarity/distance), and density-based clustering is based on composition (density), whereas, distribution-based clustering takes probability into consideration. So, data points are grouped based on their likelihood of belonging to the same probability distribution (so that could be Gaussian, Binomial </a:t>
            </a:r>
            <a:r>
              <a:rPr lang="en-US" dirty="0" err="1"/>
              <a:t>etc</a:t>
            </a:r>
            <a:r>
              <a:rPr lang="en-US" dirty="0"/>
              <a:t>). The advantage that these algorithms have over centroid-based algorithms, is their ability to model diversely sized clusters. The disadvantage however, is that these algorithms tend to only work well with synthetic data, or with data points that belong to a predefined distribution. </a:t>
            </a:r>
          </a:p>
          <a:p>
            <a:pPr marL="171450" indent="-171450">
              <a:buFont typeface="Arial" panose="020B0604020202020204" pitchFamily="34" charset="0"/>
              <a:buChar char="•"/>
            </a:pPr>
            <a:r>
              <a:rPr lang="en-US" dirty="0"/>
              <a:t>Finally, we have hierarchical clustering which (like centroid-based clustering) is based on proximity (similarity/distance), with the idea that each object is connected to its neighbors depending on the distance (or the degree of the relationship). It works by creating a tree of clusters which are represented as Dendrograms, where the X-axis represents objects that don’t merge, while the Y-axis is the distance at which clusters merge. These models are better than centroid-based algorithms at dealing with non-convex clusters and we don’t have to initialize (or set) the number of clusters (or k-representatives) beforehand. However, these type of clustering algorithms can be slow, and they often don’t perform well on a large database.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Understandably, that’s a lot of information to take in. But the reason I’m covering these different types of algorithms is to illustrate that each type of algorithm has its pros and cons. But you might be wondering how it is you decide on a type of algorithm. My main advice that I can’t stress enough: is to explore your data. This will help you weed out some of the less suitable algorithms. So you might want to determine if your data falls into a predefined distribution, if not that’s going to rule out your distribution-based algorithms. Or maybe you’re working with a large dataset, in which case you might avoid using hierarchical clustering. But, I also recommend just trying out a couple of different methods too. There’s a lot of great machine learning programming packages out there which will allow you to implement different types of algorithms and compare the results.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Right, so now that we’ve briefly covered the different types/range of clustering algorithms, I’m now going to focus in-depth on 2 different algorithms. The first algorithm that I’ll be covering is the aforementioned k-means algorithm, which is a centroid-based algorithm. Then I’ll talk for a bit about hierarchical cluster analysis. </a:t>
            </a:r>
          </a:p>
        </p:txBody>
      </p:sp>
      <p:sp>
        <p:nvSpPr>
          <p:cNvPr id="4" name="Slide Number Placeholder 3"/>
          <p:cNvSpPr>
            <a:spLocks noGrp="1"/>
          </p:cNvSpPr>
          <p:nvPr>
            <p:ph type="sldNum" sz="quarter" idx="5"/>
          </p:nvPr>
        </p:nvSpPr>
        <p:spPr/>
        <p:txBody>
          <a:bodyPr/>
          <a:lstStyle/>
          <a:p>
            <a:fld id="{95D74495-12D2-6A47-A762-3590D56449EA}" type="slidenum">
              <a:rPr lang="en-US" smtClean="0"/>
              <a:t>12</a:t>
            </a:fld>
            <a:endParaRPr lang="en-US"/>
          </a:p>
        </p:txBody>
      </p:sp>
    </p:spTree>
    <p:extLst>
      <p:ext uri="{BB962C8B-B14F-4D97-AF65-F5344CB8AC3E}">
        <p14:creationId xmlns:p14="http://schemas.microsoft.com/office/powerpoint/2010/main" val="1505812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K-Means clustering work?</a:t>
            </a:r>
          </a:p>
          <a:p>
            <a:endParaRPr lang="en-US" dirty="0"/>
          </a:p>
          <a:p>
            <a:r>
              <a:rPr lang="en-US" dirty="0"/>
              <a:t>Well, we start with a collection of data points (our input data) and we want to separate them into k clusters (and we pick what k is equal to, so we decide the number of clusters as part of the initialization process). And the center of these clusters are represented by something called ‘centroids’. So, on the picture you can see that we have initialized this algorithm with 3 random data points (these 3 points will become our centroids), and they’re represented by the little triangles, so you can see in the second image we have a green, red, and blue triangle. </a:t>
            </a:r>
          </a:p>
          <a:p>
            <a:endParaRPr lang="en-US" dirty="0"/>
          </a:p>
          <a:p>
            <a:r>
              <a:rPr lang="en-US" dirty="0"/>
              <a:t>Then, we assign each data point to its nearest centroid. Remember, this is a proximity-based algorithm, so we use a distance measure (i.e., the Euclidean distance) to calculate the distance from each point to its nearest cluster. In the third image you can see that we’ve assigned our points – each point is now </a:t>
            </a:r>
            <a:r>
              <a:rPr lang="en-US" dirty="0" err="1"/>
              <a:t>coloured</a:t>
            </a:r>
            <a:r>
              <a:rPr lang="en-US" dirty="0"/>
              <a:t>. </a:t>
            </a:r>
          </a:p>
          <a:p>
            <a:endParaRPr lang="en-US" dirty="0"/>
          </a:p>
          <a:p>
            <a:r>
              <a:rPr lang="en-US" dirty="0"/>
              <a:t>Once we have assigned all points, we relocate the initialization point (the triangles) to the center of its cluster – to the mean of the data points that were assigned to it. If you look at the fourth picture you can see that the triangles have moved slightly. We can see that the red triangle has moved quite a bit, whilst the green triangle has only shifted slightly. The blue triangle has also moved quite a bit.</a:t>
            </a:r>
          </a:p>
          <a:p>
            <a:endParaRPr lang="en-US" dirty="0"/>
          </a:p>
          <a:p>
            <a:r>
              <a:rPr lang="en-US" dirty="0"/>
              <a:t>Then the process is repeated. So, based on our new centroids (shown in picture 4), we reassign each data point to its nearest cluster. Then we recompute the centers.</a:t>
            </a:r>
          </a:p>
          <a:p>
            <a:endParaRPr lang="en-US" dirty="0"/>
          </a:p>
          <a:p>
            <a:r>
              <a:rPr lang="en-US" dirty="0"/>
              <a:t>When we recompute our centers again in picture 6, we can see that our triangles are now well placed in the center of each cluster.  </a:t>
            </a:r>
          </a:p>
          <a:p>
            <a:endParaRPr lang="en-US" dirty="0"/>
          </a:p>
          <a:p>
            <a:r>
              <a:rPr lang="en-US" dirty="0"/>
              <a:t>This process continues until the assignment of data points to centroids remains unchanged. At this point, the algorithm stops as we have reached ‘convergence’. And you can see that we have 3 clearly defined clusters, of red blue and green data points.</a:t>
            </a:r>
          </a:p>
          <a:p>
            <a:endParaRPr lang="en-US" dirty="0"/>
          </a:p>
          <a:p>
            <a:r>
              <a:rPr lang="en-US" dirty="0"/>
              <a:t>PERFORMANCE METRIC - The quality of the cluster assignments is determined by computing the sum of the squared error (SSE) after the centroids converge. So, the aim of the algorithm is to minimize this number so that we have good quality clusters. </a:t>
            </a:r>
          </a:p>
          <a:p>
            <a:endParaRPr lang="en-US" dirty="0"/>
          </a:p>
          <a:p>
            <a:r>
              <a:rPr lang="en-US" dirty="0"/>
              <a:t>But, the key to finding good clustering solutions with the K-Means algorithm is to run it multiple times with different random initialization points. In this example here, our algorithm has found a good solution with very few runs – we only recomputed our centers 3 times. However, this isn’t always the case. Because our centroids positions are chosen at random, this can produce different results on successive runs. That’s why it’s important to run it multiple times.</a:t>
            </a:r>
          </a:p>
        </p:txBody>
      </p:sp>
      <p:sp>
        <p:nvSpPr>
          <p:cNvPr id="4" name="Slide Number Placeholder 3"/>
          <p:cNvSpPr>
            <a:spLocks noGrp="1"/>
          </p:cNvSpPr>
          <p:nvPr>
            <p:ph type="sldNum" sz="quarter" idx="5"/>
          </p:nvPr>
        </p:nvSpPr>
        <p:spPr/>
        <p:txBody>
          <a:bodyPr/>
          <a:lstStyle/>
          <a:p>
            <a:fld id="{95D74495-12D2-6A47-A762-3590D56449EA}" type="slidenum">
              <a:rPr lang="en-US" smtClean="0"/>
              <a:t>13</a:t>
            </a:fld>
            <a:endParaRPr lang="en-US"/>
          </a:p>
        </p:txBody>
      </p:sp>
    </p:spTree>
    <p:extLst>
      <p:ext uri="{BB962C8B-B14F-4D97-AF65-F5344CB8AC3E}">
        <p14:creationId xmlns:p14="http://schemas.microsoft.com/office/powerpoint/2010/main" val="115190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I want to briefly introduce is something called pseudocode. Some of you may already be familiar with this concept, but I expect we have many beginners that are wondering what I’m blathering on about. As we know, we use a programming language and computer software to implement machine learning algorithms. </a:t>
            </a:r>
          </a:p>
          <a:p>
            <a:endParaRPr lang="en-US" dirty="0"/>
          </a:p>
          <a:p>
            <a:r>
              <a:rPr lang="en-US" dirty="0"/>
              <a:t>What Pseudocode does is it uses structural conventions of a normal programming language, but in a way that makes an algorithm digestible for our human-thinking brains. So you can think of it as a recipe that you’ll follow and execute in a given programming language. It’s an informal way of writing a set of instructions without relying heavily on specific syntax.</a:t>
            </a:r>
          </a:p>
          <a:p>
            <a:endParaRPr lang="en-US" dirty="0"/>
          </a:p>
          <a:p>
            <a:r>
              <a:rPr lang="en-US" dirty="0"/>
              <a:t>What I’m going to do is show you how we can go from writing a sort of basic to do list, to translating this into pseudocode, then writing actual code. So, we can sort of think of this as a 3 step process. </a:t>
            </a:r>
          </a:p>
        </p:txBody>
      </p:sp>
      <p:sp>
        <p:nvSpPr>
          <p:cNvPr id="4" name="Slide Number Placeholder 3"/>
          <p:cNvSpPr>
            <a:spLocks noGrp="1"/>
          </p:cNvSpPr>
          <p:nvPr>
            <p:ph type="sldNum" sz="quarter" idx="5"/>
          </p:nvPr>
        </p:nvSpPr>
        <p:spPr/>
        <p:txBody>
          <a:bodyPr/>
          <a:lstStyle/>
          <a:p>
            <a:fld id="{95D74495-12D2-6A47-A762-3590D56449EA}" type="slidenum">
              <a:rPr lang="en-US" smtClean="0"/>
              <a:t>14</a:t>
            </a:fld>
            <a:endParaRPr lang="en-US"/>
          </a:p>
        </p:txBody>
      </p:sp>
    </p:spTree>
    <p:extLst>
      <p:ext uri="{BB962C8B-B14F-4D97-AF65-F5344CB8AC3E}">
        <p14:creationId xmlns:p14="http://schemas.microsoft.com/office/powerpoint/2010/main" val="3408830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step 1.</a:t>
            </a:r>
          </a:p>
          <a:p>
            <a:endParaRPr lang="en-US" dirty="0"/>
          </a:p>
          <a:p>
            <a:r>
              <a:rPr lang="en-US" dirty="0"/>
              <a:t>Writing pseudocode can seem intimidating at first, so a good step to start with is writing your algorithm in ‘pseudo English’. All of us know how to write a to do list, so you can just start off with a very simple numbered list. Then you can start to think about how to translate this to pseudocode. </a:t>
            </a:r>
          </a:p>
        </p:txBody>
      </p:sp>
      <p:sp>
        <p:nvSpPr>
          <p:cNvPr id="4" name="Slide Number Placeholder 3"/>
          <p:cNvSpPr>
            <a:spLocks noGrp="1"/>
          </p:cNvSpPr>
          <p:nvPr>
            <p:ph type="sldNum" sz="quarter" idx="5"/>
          </p:nvPr>
        </p:nvSpPr>
        <p:spPr/>
        <p:txBody>
          <a:bodyPr/>
          <a:lstStyle/>
          <a:p>
            <a:fld id="{95D74495-12D2-6A47-A762-3590D56449EA}" type="slidenum">
              <a:rPr lang="en-US" smtClean="0"/>
              <a:t>15</a:t>
            </a:fld>
            <a:endParaRPr lang="en-US"/>
          </a:p>
        </p:txBody>
      </p:sp>
    </p:spTree>
    <p:extLst>
      <p:ext uri="{BB962C8B-B14F-4D97-AF65-F5344CB8AC3E}">
        <p14:creationId xmlns:p14="http://schemas.microsoft.com/office/powerpoint/2010/main" val="1574204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look at translating this Pseudo English into pseudo code, and a good first step in this translation process might be defining our input and output, as you can see we have our input P which is our set of data points, and our expected output which will be our k clusters.</a:t>
            </a:r>
          </a:p>
          <a:p>
            <a:r>
              <a:rPr lang="en-US" dirty="0"/>
              <a:t>And you’ll notice we have some mathematical notation and programming syntax here. </a:t>
            </a:r>
          </a:p>
          <a:p>
            <a:r>
              <a:rPr lang="en-US" dirty="0"/>
              <a:t>You can see that we’ve sketched out where our while loops and for loops will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going to make it easier for us to take the next step and translate this into code.</a:t>
            </a:r>
          </a:p>
          <a:p>
            <a:endParaRPr lang="en-US" dirty="0"/>
          </a:p>
          <a:p>
            <a:r>
              <a:rPr lang="en-US" dirty="0"/>
              <a:t>But, don’t worry if this still looks crazy to you! I don’t expect anyone to be familiar with for loops or while loops, or programming syntax for now.</a:t>
            </a:r>
          </a:p>
          <a:p>
            <a:r>
              <a:rPr lang="en-US" dirty="0"/>
              <a:t>This is just highlighting how we can go from pseudo English to pseudo code. </a:t>
            </a:r>
          </a:p>
        </p:txBody>
      </p:sp>
      <p:sp>
        <p:nvSpPr>
          <p:cNvPr id="4" name="Slide Number Placeholder 3"/>
          <p:cNvSpPr>
            <a:spLocks noGrp="1"/>
          </p:cNvSpPr>
          <p:nvPr>
            <p:ph type="sldNum" sz="quarter" idx="5"/>
          </p:nvPr>
        </p:nvSpPr>
        <p:spPr/>
        <p:txBody>
          <a:bodyPr/>
          <a:lstStyle/>
          <a:p>
            <a:fld id="{95D74495-12D2-6A47-A762-3590D56449EA}" type="slidenum">
              <a:rPr lang="en-US" smtClean="0"/>
              <a:t>16</a:t>
            </a:fld>
            <a:endParaRPr lang="en-US"/>
          </a:p>
        </p:txBody>
      </p:sp>
    </p:spTree>
    <p:extLst>
      <p:ext uri="{BB962C8B-B14F-4D97-AF65-F5344CB8AC3E}">
        <p14:creationId xmlns:p14="http://schemas.microsoft.com/office/powerpoint/2010/main" val="739653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step 3 where we translate our pseudocode into actual code. </a:t>
            </a:r>
          </a:p>
          <a:p>
            <a:r>
              <a:rPr lang="en-US" dirty="0"/>
              <a:t>And to do this, we use our pseudocode (which is essentially the recipe for our algorithm) which acts as a guide that we can follow throughout.</a:t>
            </a:r>
          </a:p>
          <a:p>
            <a:r>
              <a:rPr lang="en-US" dirty="0"/>
              <a:t>Makes the whole process of writing code much easier.</a:t>
            </a:r>
          </a:p>
          <a:p>
            <a:r>
              <a:rPr lang="en-US" dirty="0"/>
              <a:t>I’m not expecting any of this code to make sense to you, so don’t worry I’m just using this to illustrate the process of translating pseudocode into code.</a:t>
            </a:r>
          </a:p>
          <a:p>
            <a:endParaRPr lang="en-US" dirty="0"/>
          </a:p>
          <a:p>
            <a:endParaRPr lang="en-US" dirty="0"/>
          </a:p>
          <a:p>
            <a:r>
              <a:rPr lang="en-US" dirty="0"/>
              <a:t>Now, returning back to the K-Means algorithm… </a:t>
            </a:r>
          </a:p>
        </p:txBody>
      </p:sp>
      <p:sp>
        <p:nvSpPr>
          <p:cNvPr id="4" name="Slide Number Placeholder 3"/>
          <p:cNvSpPr>
            <a:spLocks noGrp="1"/>
          </p:cNvSpPr>
          <p:nvPr>
            <p:ph type="sldNum" sz="quarter" idx="5"/>
          </p:nvPr>
        </p:nvSpPr>
        <p:spPr/>
        <p:txBody>
          <a:bodyPr/>
          <a:lstStyle/>
          <a:p>
            <a:fld id="{95D74495-12D2-6A47-A762-3590D56449EA}" type="slidenum">
              <a:rPr lang="en-US" smtClean="0"/>
              <a:t>17</a:t>
            </a:fld>
            <a:endParaRPr lang="en-US"/>
          </a:p>
        </p:txBody>
      </p:sp>
    </p:spTree>
    <p:extLst>
      <p:ext uri="{BB962C8B-B14F-4D97-AF65-F5344CB8AC3E}">
        <p14:creationId xmlns:p14="http://schemas.microsoft.com/office/powerpoint/2010/main" val="2554731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mentioned in the previous 2 slides that the first step in this algorithm is the initialization process, where we select our k, and thus our number of centroids.</a:t>
            </a:r>
          </a:p>
          <a:p>
            <a:endParaRPr lang="en-US" dirty="0"/>
          </a:p>
          <a:p>
            <a:r>
              <a:rPr lang="en-US" dirty="0"/>
              <a:t>There are many different ways to approach this initialization process.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it’s worth being strategic about how we choose our centroids, as ultimately, the results of our k-means will depend upon the initialization. If we think about the algorithm and how it works, we have this 2-step iterative process where we repeatedly recompute our centroids and reassign our data points, but how many iterations it takes for the algorithm to converge will be largely dependent on the initial centroids. If we can optimally position these centroids we end up with a more efficient algorithm! </a:t>
            </a:r>
          </a:p>
          <a:p>
            <a:endParaRPr lang="en-US" dirty="0"/>
          </a:p>
          <a:p>
            <a:r>
              <a:rPr lang="en-US" dirty="0"/>
              <a:t>A traditional approach (known as </a:t>
            </a:r>
            <a:r>
              <a:rPr lang="en-US" dirty="0" err="1"/>
              <a:t>Forgy’s</a:t>
            </a:r>
            <a:r>
              <a:rPr lang="en-US" dirty="0"/>
              <a:t> method) involves selecting k number of data points at random from the dataset. This is is notable for being a fast initialization method which has the advantage of making it more likely that we will get a centroid that lies close to the modes of our dataset. </a:t>
            </a:r>
          </a:p>
          <a:p>
            <a:endParaRPr lang="en-US" dirty="0"/>
          </a:p>
          <a:p>
            <a:r>
              <a:rPr lang="en-US" dirty="0"/>
              <a:t>There’s also something called the random partition method, in which we assign the points to clusters at random then use the average of each group of points as the initial centroids. This tends to produce centroids which are close to the mean of the data, but does not work particularly well with the k-Means algorithm. If initialized using this method the k-Means is more likely to get stuck in a local minimum, which is a fancy way of saying it does not find the best solution </a:t>
            </a:r>
            <a:r>
              <a:rPr lang="en-US" dirty="0">
                <a:sym typeface="Wingdings" pitchFamily="2" charset="2"/>
              </a:rPr>
              <a:t> we want the global minimum. </a:t>
            </a:r>
            <a:endParaRPr lang="en-US" dirty="0"/>
          </a:p>
          <a:p>
            <a:endParaRPr lang="en-US" dirty="0"/>
          </a:p>
          <a:p>
            <a:r>
              <a:rPr lang="en-US" dirty="0"/>
              <a:t>Finally, however, moving away from different k-means methods, we also have the k-means++ algorithm, which uses a more strategic </a:t>
            </a:r>
            <a:r>
              <a:rPr lang="en-US" strike="noStrike" dirty="0"/>
              <a:t>a</a:t>
            </a:r>
            <a:r>
              <a:rPr lang="en-US" dirty="0"/>
              <a:t>pproach towards centroid initialization </a:t>
            </a:r>
            <a:r>
              <a:rPr lang="en-US" strike="noStrike" dirty="0"/>
              <a:t>by</a:t>
            </a:r>
            <a:r>
              <a:rPr lang="en-US" dirty="0"/>
              <a:t> randomly assigning the first centroid to a datapoint, then carefully choosing the remaining centroids based on the maximum squared distance. This ensures that the centroids are as far as possible from one another, which means fewer iterations! </a:t>
            </a:r>
          </a:p>
          <a:p>
            <a:endParaRPr lang="en-US" dirty="0"/>
          </a:p>
          <a:p>
            <a:r>
              <a:rPr lang="en-US" strike="sngStrike" dirty="0"/>
              <a:t>Oftentimes the standard K-Means algorithm may be quicker than this k-means++ algorithm, but because K-Means uses random initialization we often end up with a local optimum because our initial centroids are not distributed over the data set. Apart from the way it chooses the initial centroids, the rest of the algorithm is exactly the same as the original k-Means. </a:t>
            </a:r>
            <a:r>
              <a:rPr lang="en-US" dirty="0"/>
              <a:t>Generally works better than </a:t>
            </a:r>
            <a:r>
              <a:rPr lang="en-US" dirty="0" err="1"/>
              <a:t>Forgy’s</a:t>
            </a:r>
            <a:r>
              <a:rPr lang="en-US" dirty="0"/>
              <a:t> method and the Random Partition method. </a:t>
            </a:r>
          </a:p>
        </p:txBody>
      </p:sp>
      <p:sp>
        <p:nvSpPr>
          <p:cNvPr id="4" name="Slide Number Placeholder 3"/>
          <p:cNvSpPr>
            <a:spLocks noGrp="1"/>
          </p:cNvSpPr>
          <p:nvPr>
            <p:ph type="sldNum" sz="quarter" idx="5"/>
          </p:nvPr>
        </p:nvSpPr>
        <p:spPr/>
        <p:txBody>
          <a:bodyPr/>
          <a:lstStyle/>
          <a:p>
            <a:fld id="{95D74495-12D2-6A47-A762-3590D56449EA}" type="slidenum">
              <a:rPr lang="en-US" smtClean="0"/>
              <a:t>18</a:t>
            </a:fld>
            <a:endParaRPr lang="en-US"/>
          </a:p>
        </p:txBody>
      </p:sp>
    </p:spTree>
    <p:extLst>
      <p:ext uri="{BB962C8B-B14F-4D97-AF65-F5344CB8AC3E}">
        <p14:creationId xmlns:p14="http://schemas.microsoft.com/office/powerpoint/2010/main" val="13621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figured out how we’re going to initialize our centroids, but how do we know how many centroids we need? I.e., how do we know how many clusters we want? What is the optimal number? In terms of the iris dataset Of course from having seen the labelled dataset before we know that there are 3 species of Iris to uncover. But you’ll be using clustering on unlabeled data, so you won’t know the number of groups hidden in the data. So, what do we do?</a:t>
            </a:r>
          </a:p>
          <a:p>
            <a:endParaRPr lang="en-US" dirty="0"/>
          </a:p>
          <a:p>
            <a:r>
              <a:rPr lang="en-US" dirty="0"/>
              <a:t>We can use something called the ‘elbow approach’ or the elbow method, which involves running the k-means algorithm with a range of different k values (say from 1-10) and then plotting our performance metric (that’s the sum of squared error that we mentioned previously) for each k. For those that don’t remember, the quality of our cluster assignments is determined by computing the SSE after the centroids converge. </a:t>
            </a:r>
            <a:r>
              <a:rPr lang="en-US" strike="sngStrike" dirty="0"/>
              <a:t>The SSE is the sum of squared Euclidean distances of each point to its closest centroid. </a:t>
            </a:r>
            <a:r>
              <a:rPr lang="en-US" dirty="0"/>
              <a:t>So, the aim of the algorithm is to minimize this number so that we have good quality clusters. </a:t>
            </a:r>
          </a:p>
          <a:p>
            <a:endParaRPr lang="en-US" dirty="0"/>
          </a:p>
          <a:p>
            <a:r>
              <a:rPr lang="en-US" dirty="0"/>
              <a:t>So here is our SSE or elbow plot on the left. What you’ll notice on this plot is that each time we increase the number of clusters, the SSE decreases, which makes sense right. As more centroids are added, the distance from each point to its closest centroid will decrease. The SSE is 0 when k is equal to the number of data points in the dataset, because then each data point is its own cluster, and there is no error between it and the center of its cluster. (point about it not being a good thing)</a:t>
            </a:r>
          </a:p>
          <a:p>
            <a:endParaRPr lang="en-US" dirty="0"/>
          </a:p>
          <a:p>
            <a:r>
              <a:rPr lang="en-US" dirty="0"/>
              <a:t>So the goal of the elbow method is to find the point (i.e., the elbow) when adding more clusters no longer provides a significant decrease in the SSE. So, as you can see at first we have this very rapid decrease in the SSE, which drops off after k=3 where there is a bend, and after this bend we see a very slow and gradual decrease in the SSE value – the SSE starts decreasing in a linear fashion. This bend at k = 3 is the elbow, which indicates that 3 is the best number of clusters. We can see as well that after 3 we get diminishing returns when we increase k. </a:t>
            </a:r>
          </a:p>
          <a:p>
            <a:endParaRPr lang="en-US" dirty="0"/>
          </a:p>
          <a:p>
            <a:r>
              <a:rPr lang="en-US" dirty="0"/>
              <a:t>However, it should be noted that the elbow method is not the only method available for choosing the best number of clusters, nor is it the best method. It can have a hard time determining the optimal k value when there are clusters that are relatively close to one another. A solution to this/ a more precise approach is to use something called the silhouette score, which measures how close a point in one cluster is to points in the neighboring clusters. An example of a silhouette plot is shown on the right. </a:t>
            </a:r>
          </a:p>
        </p:txBody>
      </p:sp>
      <p:sp>
        <p:nvSpPr>
          <p:cNvPr id="4" name="Slide Number Placeholder 3"/>
          <p:cNvSpPr>
            <a:spLocks noGrp="1"/>
          </p:cNvSpPr>
          <p:nvPr>
            <p:ph type="sldNum" sz="quarter" idx="5"/>
          </p:nvPr>
        </p:nvSpPr>
        <p:spPr/>
        <p:txBody>
          <a:bodyPr/>
          <a:lstStyle/>
          <a:p>
            <a:fld id="{95D74495-12D2-6A47-A762-3590D56449EA}" type="slidenum">
              <a:rPr lang="en-US" smtClean="0"/>
              <a:t>19</a:t>
            </a:fld>
            <a:endParaRPr lang="en-US"/>
          </a:p>
        </p:txBody>
      </p:sp>
    </p:spTree>
    <p:extLst>
      <p:ext uri="{BB962C8B-B14F-4D97-AF65-F5344CB8AC3E}">
        <p14:creationId xmlns:p14="http://schemas.microsoft.com/office/powerpoint/2010/main" val="1718073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few preliminary things before we get started. So, during the workshop if you have any technical questions or comments you can pop them in the Zoom chat which my colleague Nadia will be overseeing.</a:t>
            </a:r>
          </a:p>
          <a:p>
            <a:endParaRPr lang="en-US" dirty="0"/>
          </a:p>
          <a:p>
            <a:r>
              <a:rPr lang="en-US" dirty="0"/>
              <a:t>And if you have any questions related to the content, you can use the Zoom Q and A function, and at the end of the workshop I’ll answer them.</a:t>
            </a:r>
          </a:p>
        </p:txBody>
      </p:sp>
      <p:sp>
        <p:nvSpPr>
          <p:cNvPr id="4" name="Slide Number Placeholder 3"/>
          <p:cNvSpPr>
            <a:spLocks noGrp="1"/>
          </p:cNvSpPr>
          <p:nvPr>
            <p:ph type="sldNum" sz="quarter" idx="5"/>
          </p:nvPr>
        </p:nvSpPr>
        <p:spPr/>
        <p:txBody>
          <a:bodyPr/>
          <a:lstStyle/>
          <a:p>
            <a:fld id="{95D74495-12D2-6A47-A762-3590D56449EA}" type="slidenum">
              <a:rPr lang="en-US" smtClean="0"/>
              <a:t>2</a:t>
            </a:fld>
            <a:endParaRPr lang="en-US"/>
          </a:p>
        </p:txBody>
      </p:sp>
    </p:spTree>
    <p:extLst>
      <p:ext uri="{BB962C8B-B14F-4D97-AF65-F5344CB8AC3E}">
        <p14:creationId xmlns:p14="http://schemas.microsoft.com/office/powerpoint/2010/main" val="369043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completely trash the K-Means algorithm it’s worth mentioning its strengths. The main strength is that it’s very simple to implement, which is the reason why I chose it as one of my two clustering examples. It’s also fast, and scalable which means that it works well with large datasets due to its simple iterative </a:t>
            </a:r>
            <a:r>
              <a:rPr lang="en-US"/>
              <a:t>nature (expectation-maximisation, 2 </a:t>
            </a:r>
            <a:r>
              <a:rPr lang="en-US" dirty="0"/>
              <a:t>steps where we continuously recompute centers and reassign points until we reach convergence – it’s very simple to apply this to a larger dataset</a:t>
            </a:r>
            <a:r>
              <a:rPr lang="en-US" strike="sngStrike" dirty="0"/>
              <a:t>)– we have a set of centroids and each point can be independently assigned to its closest centroid and by assigning points to clusters, computing the optimum center is easily done by averaging the points. </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20</a:t>
            </a:fld>
            <a:endParaRPr lang="en-US"/>
          </a:p>
        </p:txBody>
      </p:sp>
    </p:spTree>
    <p:extLst>
      <p:ext uri="{BB962C8B-B14F-4D97-AF65-F5344CB8AC3E}">
        <p14:creationId xmlns:p14="http://schemas.microsoft.com/office/powerpoint/2010/main" val="2863137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also some limitations that are worth discussing. This algorithm requires a bit of manual work, which includes selecting the k value and choosing a centroid initialization method. Remember that the results of our k-means will depend upon the initial centroid values, and we must run the algorithm several times to avoid suboptimal solutions. </a:t>
            </a:r>
            <a:r>
              <a:rPr lang="en-US" strike="sngStrike" dirty="0"/>
              <a:t>Therefore, the centroid initialization method matters, especially when our k value is high, as the number of iterations that it takes for the algorithm to converge will be largely dependent on the initial centroids.</a:t>
            </a:r>
            <a:r>
              <a:rPr lang="en-US" dirty="0"/>
              <a:t> So, if we can optimally position these centroids we end up with a more efficient algorithm. The image on the right shows what happens when k-means converges to a local minimum and so produces counterintuitive results. Because the initial configuration places the pink and brown centroid quite close together, after 5 iterations they converge on a suboptimal solution. With a more sophisticated centroid initialization method we would expect to see a better result that better fits the obvious cluster structure of the dataset. </a:t>
            </a:r>
          </a:p>
          <a:p>
            <a:endParaRPr lang="en-US" dirty="0"/>
          </a:p>
          <a:p>
            <a:r>
              <a:rPr lang="en-US" dirty="0"/>
              <a:t>Also, K-Means can fail in cases where the data is of varying sizes, densities, or is </a:t>
            </a:r>
            <a:r>
              <a:rPr lang="en-US" dirty="0" err="1"/>
              <a:t>nonspherical</a:t>
            </a:r>
            <a:r>
              <a:rPr lang="en-US" dirty="0"/>
              <a:t>. The first image on the right shows some data which is densely packed in the blue and red cluster. Yet, there’s outliers that have been wrongly assigned to each of these clusters. This is because the k-means algorithm defines clusters by diameter only. Because clusters are circular, there’s also no way for k-means to account for direction, which is why it performed poorly in clustering the data in the second image. </a:t>
            </a:r>
            <a:r>
              <a:rPr lang="en-US" strike="sngStrike" dirty="0"/>
              <a:t>Finally, there is no way to account for cluster shape, which is why k-means </a:t>
            </a:r>
            <a:r>
              <a:rPr lang="en-US" strike="sngStrike" dirty="0" err="1"/>
              <a:t>peforms</a:t>
            </a:r>
            <a:r>
              <a:rPr lang="en-US" strike="sngStrike" dirty="0"/>
              <a:t> badly in the last image where we have an arbitrary shape. In this example </a:t>
            </a:r>
            <a:r>
              <a:rPr lang="en-US" strike="noStrike" dirty="0"/>
              <a:t>The fact that K-Means assumes spherical shapes of clusters (</a:t>
            </a:r>
            <a:r>
              <a:rPr lang="en-GB" b="0" i="0" dirty="0">
                <a:solidFill>
                  <a:srgbClr val="000000"/>
                </a:solidFill>
                <a:effectLst/>
                <a:latin typeface="Helvetica Neue" panose="02000503000000020004" pitchFamily="2" charset="0"/>
              </a:rPr>
              <a:t>(with radius equal to the distance between the centroid and the furthest data point) </a:t>
            </a:r>
            <a:r>
              <a:rPr lang="en-US" strike="noStrike" dirty="0"/>
              <a:t>is also why it performs badly in the final image – it doesn’t let data points that are far away from each other share the same cluster even though they obviously belong to the same cluster. </a:t>
            </a:r>
          </a:p>
          <a:p>
            <a:endParaRPr lang="en-US" strike="noStrike" dirty="0"/>
          </a:p>
          <a:p>
            <a:r>
              <a:rPr lang="en-US" strike="noStrike" dirty="0"/>
              <a:t>Let’s move on now to hierarchical clustering. </a:t>
            </a:r>
          </a:p>
        </p:txBody>
      </p:sp>
      <p:sp>
        <p:nvSpPr>
          <p:cNvPr id="4" name="Slide Number Placeholder 3"/>
          <p:cNvSpPr>
            <a:spLocks noGrp="1"/>
          </p:cNvSpPr>
          <p:nvPr>
            <p:ph type="sldNum" sz="quarter" idx="5"/>
          </p:nvPr>
        </p:nvSpPr>
        <p:spPr/>
        <p:txBody>
          <a:bodyPr/>
          <a:lstStyle/>
          <a:p>
            <a:fld id="{95D74495-12D2-6A47-A762-3590D56449EA}" type="slidenum">
              <a:rPr lang="en-US" smtClean="0"/>
              <a:t>21</a:t>
            </a:fld>
            <a:endParaRPr lang="en-US"/>
          </a:p>
        </p:txBody>
      </p:sp>
    </p:spTree>
    <p:extLst>
      <p:ext uri="{BB962C8B-B14F-4D97-AF65-F5344CB8AC3E}">
        <p14:creationId xmlns:p14="http://schemas.microsoft.com/office/powerpoint/2010/main" val="568482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hierarchical clustering? And how does it differ to our K-Means algorithm?</a:t>
            </a:r>
          </a:p>
          <a:p>
            <a:endParaRPr lang="en-US" dirty="0"/>
          </a:p>
          <a:p>
            <a:r>
              <a:rPr lang="en-US" dirty="0"/>
              <a:t>Let’s start with a quote by Reddy and </a:t>
            </a:r>
            <a:r>
              <a:rPr lang="en-US" dirty="0" err="1"/>
              <a:t>Vinzamuri</a:t>
            </a:r>
            <a:r>
              <a:rPr lang="en-US" dirty="0"/>
              <a:t> (…)</a:t>
            </a:r>
          </a:p>
          <a:p>
            <a:endParaRPr lang="en-US" dirty="0"/>
          </a:p>
          <a:p>
            <a:r>
              <a:rPr lang="en-US" dirty="0"/>
              <a:t>Here I’ve highlighted 2 parts of this quote that are important when it comes to understanding the difference between k-means and hierarchical clustering. K-Means requires us to specify how many clusters we want in advance, whereas, a hierarchical clustering scheme by contrast builds clusters iteratively, by linking already existing clusters that are similar into larger clusters. Once the dendrogram is constructed we can slice it horizontally according to how many clusters we want. </a:t>
            </a:r>
          </a:p>
          <a:p>
            <a:endParaRPr lang="en-US" dirty="0"/>
          </a:p>
          <a:p>
            <a:r>
              <a:rPr lang="en-US" dirty="0"/>
              <a:t>On the right we have the output of hierarchical clustering which describes the relationship between different primates. We can see that humans are closely related to great apes like the Chimpanzee and gorilla. So that’s one cluster there. But when we can see we also have another cluster which includes old world monkeys that are not like apes in some ways – they have a tail. If we continued with this example, we could zoom out more and talk about primates as a cluster, and then mammals and so on. </a:t>
            </a:r>
          </a:p>
          <a:p>
            <a:endParaRPr lang="en-US" dirty="0"/>
          </a:p>
          <a:p>
            <a:r>
              <a:rPr lang="en-US" dirty="0"/>
              <a:t>If you look at this second picture we can see that we have an even more zoomed out dendrogram describing the relationships among groups of animals.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We’re </a:t>
            </a:r>
            <a:r>
              <a:rPr lang="en-GB" sz="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gonna</a:t>
            </a:r>
            <a:r>
              <a:rPr lang="en-GB"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talk about it in a bit more depth now.</a:t>
            </a:r>
            <a:endParaRPr lang="en-US" dirty="0"/>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2189478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very simple example. </a:t>
            </a:r>
          </a:p>
          <a:p>
            <a:endParaRPr lang="en-US" dirty="0"/>
          </a:p>
          <a:p>
            <a:r>
              <a:rPr lang="en-US" dirty="0"/>
              <a:t>So on the left we have our scatterplot of 6 random datapoints (A,B,C,D,E), and on the right is our dendrogram, the output of some hierarchical clustering algorithm. </a:t>
            </a:r>
          </a:p>
          <a:p>
            <a:endParaRPr lang="en-US" dirty="0"/>
          </a:p>
          <a:p>
            <a:r>
              <a:rPr lang="en-US" dirty="0"/>
              <a:t>The main thing to focus on when reading a dendrogram is the y-axis (or the height) which denotes the measure of distance or dissimilarity of either individual data points or clusters. In this case, similarity between objects is judged purely by their geographic x and y positions – they are most similar cos they are the most geographically close to each other. In this example we can see that A and B are most similar, as the height of the link that joins them together is the smallest. Whilst the next two most similar objects are D and E. In terms of the similarity between clusters, we can see that the main difference between clusters is between the cluster of C,A,B, versus that of D and E.</a:t>
            </a:r>
          </a:p>
          <a:p>
            <a:endParaRPr lang="en-US" dirty="0"/>
          </a:p>
          <a:p>
            <a:r>
              <a:rPr lang="en-US" dirty="0"/>
              <a:t>In the second image you can see that we’ve sliced the dendrogram horizontally (with a dotted blue line) so that all the resulting child branches formed below the cut represent an individual cluster – in this case we have 2 main clusters. But we could also perform another slice (which we’ve done with the orange dotted line) so that we have 3 main clusters, in this case we’d have {A,B}, {C}, and {D,E,F}.</a:t>
            </a:r>
          </a:p>
        </p:txBody>
      </p:sp>
      <p:sp>
        <p:nvSpPr>
          <p:cNvPr id="4" name="Slide Number Placeholder 3"/>
          <p:cNvSpPr>
            <a:spLocks noGrp="1"/>
          </p:cNvSpPr>
          <p:nvPr>
            <p:ph type="sldNum" sz="quarter" idx="5"/>
          </p:nvPr>
        </p:nvSpPr>
        <p:spPr/>
        <p:txBody>
          <a:bodyPr/>
          <a:lstStyle/>
          <a:p>
            <a:fld id="{95D74495-12D2-6A47-A762-3590D56449EA}" type="slidenum">
              <a:rPr lang="en-US" smtClean="0"/>
              <a:t>23</a:t>
            </a:fld>
            <a:endParaRPr lang="en-US"/>
          </a:p>
        </p:txBody>
      </p:sp>
    </p:spTree>
    <p:extLst>
      <p:ext uri="{BB962C8B-B14F-4D97-AF65-F5344CB8AC3E}">
        <p14:creationId xmlns:p14="http://schemas.microsoft.com/office/powerpoint/2010/main" val="1033365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hierarchical clustering there are 2 main strategies for building our hierarchy of clusters: agglomerative and divisive hierarchical clustering. </a:t>
            </a:r>
          </a:p>
          <a:p>
            <a:endParaRPr lang="en-US" dirty="0"/>
          </a:p>
          <a:p>
            <a:r>
              <a:rPr lang="en-US" dirty="0"/>
              <a:t>Agglomerative clustering is the “bottom-up” approach where we consider each observation to be its own cluster, then merge the two most similar clusters, and so on. </a:t>
            </a:r>
          </a:p>
          <a:p>
            <a:r>
              <a:rPr lang="en-US" dirty="0"/>
              <a:t>Whereas, divisive clustering is a “top-down” approach which is essentially the opposite of the agglomerative approach. Instead, we start with our observations in one big cluster, and at each step we split a cluster until each cluster contains only one observation.</a:t>
            </a:r>
          </a:p>
          <a:p>
            <a:endParaRPr lang="en-US" dirty="0"/>
          </a:p>
          <a:p>
            <a:r>
              <a:rPr lang="en-US" strike="sngStrike" dirty="0"/>
              <a:t>describes a collection of clustering algorithms that all build upon the same principles. So, we start by declaring each point as its own cluster. Then, we merge the two most similar clusters and then the next two most similar clusters, and so on, until some stopping criterion is satisfied. </a:t>
            </a:r>
          </a:p>
          <a:p>
            <a:endParaRPr lang="en-US" strike="sngStrike" dirty="0"/>
          </a:p>
          <a:p>
            <a:r>
              <a:rPr lang="en-US" strike="sngStrike" dirty="0"/>
              <a:t>So, as we have mentioned previously, hierarchical clustering is proximity-based and uses a distance metric (that measure of similarity or dissimilarity that we have mentioned) to measure the distance between our data points.</a:t>
            </a:r>
          </a:p>
          <a:p>
            <a:r>
              <a:rPr lang="en-US" strike="sngStrike" dirty="0"/>
              <a:t>But agglomerative clustering also uses something called linkage methods (or linkage criteria) which provide a measure of dissimilarity between two clusters of datapoints – it’s a metric for how the “most similar cluster” is measured. Here I’ve listed the most commonly used linkage methods, which include: complete-linkage, single-linkage, average-linkage, and Ward’s minimum variance method. We’ll talk a bit more about linkage criteria in a second.</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24</a:t>
            </a:fld>
            <a:endParaRPr lang="en-US"/>
          </a:p>
        </p:txBody>
      </p:sp>
    </p:spTree>
    <p:extLst>
      <p:ext uri="{BB962C8B-B14F-4D97-AF65-F5344CB8AC3E}">
        <p14:creationId xmlns:p14="http://schemas.microsoft.com/office/powerpoint/2010/main" val="3617705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ingredient necessary for either type of hierarchical clustering algorithm, is a measure of distance. Like our k-means algorithm hierarchical clustering is proximity-based, so we need some measure of distance (some measure of dissimilarity) between pairs of observations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choice of distance measure is an important step in clustering as it defines how the similarity of 2 elements (data points) is calculated and therefore it will affect the shape of the clusters. The default distance measure is the Euclidean distance (which we came across in the k-means algorithm). You’ll remember in the previous example (which I’ve shown on the slide), similarity is based purely on the x and y positions of our 6 data points. For basic geographic clustering like this, the Euclidean distance is a simple and suitable distance measure to use. I’ve put the formula for the Euclidean distance on the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sure some of you will have seen it before and might think it’s incredibly simple (which it is once you understand it), but I’ve included a simple example in the table for those who may be unsure. Basically, we have our 2 coordinates for 2 observations (points), P (3, 2), and Q (4, 1). So we do q1 – p1 which is  4-3 = 1, then we square it which is 1, then we do q2-p2 which is 1-2 = -1, then we square it which is 1. We then add these results to get 2, and do the square root of 2 which gives us our answer 1.414214.)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compute the distance between every pair of observations, we end up with a distance matrix.</a:t>
            </a:r>
          </a:p>
          <a:p>
            <a:endParaRPr lang="en-US" dirty="0"/>
          </a:p>
          <a:p>
            <a:r>
              <a:rPr lang="en-US" dirty="0"/>
              <a:t>But depending on the type of data and the researcher questions other dissimilarity measures may be preferred. So, there’s other ways that we can build this distance matrix. </a:t>
            </a:r>
          </a:p>
          <a:p>
            <a:endParaRPr lang="en-US" dirty="0"/>
          </a:p>
          <a:p>
            <a:r>
              <a:rPr lang="en-US" dirty="0"/>
              <a:t>E.g. when it comes to studying gene expression, correlation-based distance is often used as the distance measure because it considers 2 objects to be similar if their features are highly correlated, even if there Euclidean distance is far apart. Another way we can judge similarity is through the use of </a:t>
            </a:r>
            <a:r>
              <a:rPr lang="en-US" dirty="0" err="1"/>
              <a:t>Levenshtein</a:t>
            </a:r>
            <a:r>
              <a:rPr lang="en-US" dirty="0"/>
              <a:t> distance which measures the similarity between words which allows us to group text or other non-numeric data! We could use this for linguistic synonym clustering. </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25</a:t>
            </a:fld>
            <a:endParaRPr lang="en-US"/>
          </a:p>
        </p:txBody>
      </p:sp>
    </p:spTree>
    <p:extLst>
      <p:ext uri="{BB962C8B-B14F-4D97-AF65-F5344CB8AC3E}">
        <p14:creationId xmlns:p14="http://schemas.microsoft.com/office/powerpoint/2010/main" val="1198936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we’ll need to define is our linkage criterion, which determines the distance between sets of observations as a function of the pairwise distances between observations. This sounds complicated, but in simple terms the linkage criterion is just a means of determining whether certain clusters should be merged. Different linkage methods will produce different results – hierarchical clustering dendrogram output will look different. </a:t>
            </a:r>
          </a:p>
          <a:p>
            <a:pPr marL="0" indent="0">
              <a:buFontTx/>
              <a:buNone/>
            </a:pPr>
            <a:endParaRPr lang="en-US" dirty="0"/>
          </a:p>
          <a:p>
            <a:pPr marL="0" indent="0">
              <a:buFontTx/>
              <a:buNone/>
            </a:pPr>
            <a:r>
              <a:rPr lang="en-US" dirty="0"/>
              <a:t>Complete linkage clustering is the distance between the most distant elements in each cluster.</a:t>
            </a:r>
          </a:p>
          <a:p>
            <a:pPr marL="0" indent="0">
              <a:buFontTx/>
              <a:buNone/>
            </a:pPr>
            <a:endParaRPr lang="en-US" dirty="0"/>
          </a:p>
          <a:p>
            <a:pPr marL="0" indent="0">
              <a:buFontTx/>
              <a:buNone/>
            </a:pPr>
            <a:r>
              <a:rPr lang="en-US" dirty="0"/>
              <a:t>Some of you may still be confused about how the measure of distance and linkage criterion work so I’m going to illustrate how this works with an example.</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26</a:t>
            </a:fld>
            <a:endParaRPr lang="en-US"/>
          </a:p>
        </p:txBody>
      </p:sp>
    </p:spTree>
    <p:extLst>
      <p:ext uri="{BB962C8B-B14F-4D97-AF65-F5344CB8AC3E}">
        <p14:creationId xmlns:p14="http://schemas.microsoft.com/office/powerpoint/2010/main" val="3930787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get a more in-depth view of hierarchical clustering we’re going to focus on an example which uses the agglomerative approach with the complete-linkage method.</a:t>
            </a:r>
          </a:p>
          <a:p>
            <a:endParaRPr lang="en-US" dirty="0"/>
          </a:p>
          <a:p>
            <a:r>
              <a:rPr lang="en-US" dirty="0"/>
              <a:t>Again, we have some pseudo English here, which is our very simple to do list for this algorithm. </a:t>
            </a:r>
          </a:p>
          <a:p>
            <a:r>
              <a:rPr lang="en-US" dirty="0"/>
              <a:t>Then, on the right we have our pseudo code, which we have built by translating our pseudo English into a more refined recipe that uses structural conventions of a programming language. You can see we have our input which is our dataset D, and our expected output which is a dendrogram describing the relationship between our clusters. You can see we also have a bit of </a:t>
            </a:r>
            <a:r>
              <a:rPr lang="en-US" dirty="0" err="1"/>
              <a:t>maths</a:t>
            </a:r>
            <a:r>
              <a:rPr lang="en-US" dirty="0"/>
              <a:t> notation in here so we have our datapoints listed as x1, x2, until </a:t>
            </a:r>
            <a:r>
              <a:rPr lang="en-US" dirty="0" err="1"/>
              <a:t>xn</a:t>
            </a:r>
            <a:r>
              <a:rPr lang="en-US" dirty="0"/>
              <a:t>.</a:t>
            </a:r>
          </a:p>
          <a:p>
            <a:endParaRPr lang="en-US" dirty="0"/>
          </a:p>
          <a:p>
            <a:r>
              <a:rPr lang="en-US" dirty="0"/>
              <a:t>The main thing to remember when it comes to writing pseudocode is that it should be clear and concise. It needs to be understandable, so that you can easily transcribe these steps into the programming language – into actual code. </a:t>
            </a:r>
          </a:p>
        </p:txBody>
      </p:sp>
      <p:sp>
        <p:nvSpPr>
          <p:cNvPr id="4" name="Slide Number Placeholder 3"/>
          <p:cNvSpPr>
            <a:spLocks noGrp="1"/>
          </p:cNvSpPr>
          <p:nvPr>
            <p:ph type="sldNum" sz="quarter" idx="5"/>
          </p:nvPr>
        </p:nvSpPr>
        <p:spPr/>
        <p:txBody>
          <a:bodyPr/>
          <a:lstStyle/>
          <a:p>
            <a:fld id="{95D74495-12D2-6A47-A762-3590D56449EA}" type="slidenum">
              <a:rPr lang="en-US" smtClean="0"/>
              <a:t>27</a:t>
            </a:fld>
            <a:endParaRPr lang="en-US"/>
          </a:p>
        </p:txBody>
      </p:sp>
    </p:spTree>
    <p:extLst>
      <p:ext uri="{BB962C8B-B14F-4D97-AF65-F5344CB8AC3E}">
        <p14:creationId xmlns:p14="http://schemas.microsoft.com/office/powerpoint/2010/main" val="3040978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algorithm in-depth. </a:t>
            </a:r>
          </a:p>
          <a:p>
            <a:endParaRPr lang="en-US" dirty="0"/>
          </a:p>
          <a:p>
            <a:r>
              <a:rPr lang="en-US" dirty="0"/>
              <a:t>So, first we have our Iris dataset shown here, with our 5 data points (A,B,C,D, and E) and our x and y (our 2 features which are sepal length and petal-length). And on the right we have the scatterplot of these points.</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28</a:t>
            </a:fld>
            <a:endParaRPr lang="en-US"/>
          </a:p>
        </p:txBody>
      </p:sp>
    </p:spTree>
    <p:extLst>
      <p:ext uri="{BB962C8B-B14F-4D97-AF65-F5344CB8AC3E}">
        <p14:creationId xmlns:p14="http://schemas.microsoft.com/office/powerpoint/2010/main" val="3164614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load in our dataset we can move onto step 2, which involves using some measure of distance to build a distance matrix. In this case, I’ve used the default measure which is the Euclidean distance, and as you can see I’ve </a:t>
            </a:r>
            <a:r>
              <a:rPr lang="en-US" dirty="0" err="1"/>
              <a:t>caculated</a:t>
            </a:r>
            <a:r>
              <a:rPr lang="en-US" dirty="0"/>
              <a:t> the distance between each pair of observations. In a distance matrix, all entries on the main diagonal will be 0, as the distance between A and A will be 0, as will the distance between B and B and so on. You’ll also notice that the matrix is symmetric, which is why for the next step I’ve chosen not to fill in the matrix completely, just so the results are easier to read. </a:t>
            </a:r>
          </a:p>
          <a:p>
            <a:endParaRPr lang="en-US" dirty="0"/>
          </a:p>
          <a:p>
            <a:r>
              <a:rPr lang="en-US" dirty="0"/>
              <a:t>Okay, so once we have our distance matrix and now we look for the pair of points with the smallest distance, which in this case is A and B.</a:t>
            </a:r>
          </a:p>
          <a:p>
            <a:r>
              <a:rPr lang="en-US" dirty="0"/>
              <a:t>You can see that I’ve highlighted the cell with this smallest distance in yellow.</a:t>
            </a:r>
          </a:p>
        </p:txBody>
      </p:sp>
      <p:sp>
        <p:nvSpPr>
          <p:cNvPr id="4" name="Slide Number Placeholder 3"/>
          <p:cNvSpPr>
            <a:spLocks noGrp="1"/>
          </p:cNvSpPr>
          <p:nvPr>
            <p:ph type="sldNum" sz="quarter" idx="5"/>
          </p:nvPr>
        </p:nvSpPr>
        <p:spPr/>
        <p:txBody>
          <a:bodyPr/>
          <a:lstStyle/>
          <a:p>
            <a:fld id="{95D74495-12D2-6A47-A762-3590D56449EA}" type="slidenum">
              <a:rPr lang="en-US" smtClean="0"/>
              <a:t>29</a:t>
            </a:fld>
            <a:endParaRPr lang="en-US"/>
          </a:p>
        </p:txBody>
      </p:sp>
    </p:spTree>
    <p:extLst>
      <p:ext uri="{BB962C8B-B14F-4D97-AF65-F5344CB8AC3E}">
        <p14:creationId xmlns:p14="http://schemas.microsoft.com/office/powerpoint/2010/main" val="1009470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another important thing to cover is: can you hear me? You should see a zoom poll, where you can put yes or no. </a:t>
            </a:r>
          </a:p>
          <a:p>
            <a:r>
              <a:rPr lang="en-US" dirty="0"/>
              <a:t>Okay, great.</a:t>
            </a:r>
          </a:p>
        </p:txBody>
      </p:sp>
      <p:sp>
        <p:nvSpPr>
          <p:cNvPr id="4" name="Slide Number Placeholder 3"/>
          <p:cNvSpPr>
            <a:spLocks noGrp="1"/>
          </p:cNvSpPr>
          <p:nvPr>
            <p:ph type="sldNum" sz="quarter" idx="5"/>
          </p:nvPr>
        </p:nvSpPr>
        <p:spPr/>
        <p:txBody>
          <a:bodyPr/>
          <a:lstStyle/>
          <a:p>
            <a:fld id="{95D74495-12D2-6A47-A762-3590D56449EA}" type="slidenum">
              <a:rPr lang="en-US" smtClean="0"/>
              <a:t>3</a:t>
            </a:fld>
            <a:endParaRPr lang="en-US"/>
          </a:p>
        </p:txBody>
      </p:sp>
    </p:spTree>
    <p:extLst>
      <p:ext uri="{BB962C8B-B14F-4D97-AF65-F5344CB8AC3E}">
        <p14:creationId xmlns:p14="http://schemas.microsoft.com/office/powerpoint/2010/main" val="485588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perform our first merge and update our distance matrix. Remember that the distance matrix is symmetric which is why I’ve not filled it in completely, just so its easier to read. Here we have our updated distance matrix with our A and B points merged into their own cluster.</a:t>
            </a:r>
          </a:p>
          <a:p>
            <a:endParaRPr lang="en-US" dirty="0"/>
          </a:p>
          <a:p>
            <a:r>
              <a:rPr lang="en-US" dirty="0"/>
              <a:t>And now that we have our updated distance matrix and this is where our complete-linkage method comes in as we need some means of measuring the distance between two clusters in order to perform our next merge. To do this, we find the maximum distance between elements of each cluster. So, it’s just a case of referring to our original distance matrix to find the right numbers. </a:t>
            </a:r>
          </a:p>
          <a:p>
            <a:endParaRPr lang="en-US" dirty="0"/>
          </a:p>
          <a:p>
            <a:r>
              <a:rPr lang="en-US" dirty="0"/>
              <a:t>Let’s look at the first clusters, so we have AB and C. Here, we simply locate the distance between A and C which we can see is 1.4, and compare it to the distance between B and C, which is 2.2. So, the max distance here (we can see) is 2.2. So we enter that in the updated distance matrix. We then do the same with cluster AB and D, and find that the maximum distance between these two clusters is 4.1. And of course we do the same for AB and E. With the rest of the entries, we are only comparing one element to another, you know we have C and D, C and E, and E and D. So, we simply enter the Euclidean distance which we computed in step 2. </a:t>
            </a:r>
          </a:p>
          <a:p>
            <a:endParaRPr lang="en-US" dirty="0"/>
          </a:p>
          <a:p>
            <a:r>
              <a:rPr lang="en-US" dirty="0"/>
              <a:t>After doing this, we look for our smallest distance in the matrix, which is 1.4, for points E and D. So we perform our second merge, and go on to update our distance matrix which we will see on the next slide.</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30</a:t>
            </a:fld>
            <a:endParaRPr lang="en-US"/>
          </a:p>
        </p:txBody>
      </p:sp>
    </p:spTree>
    <p:extLst>
      <p:ext uri="{BB962C8B-B14F-4D97-AF65-F5344CB8AC3E}">
        <p14:creationId xmlns:p14="http://schemas.microsoft.com/office/powerpoint/2010/main" val="3918624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repeat these same steps of finding the maximum distance between our clusters and merging those with the smallest distance, until we end up with our result. </a:t>
            </a:r>
          </a:p>
          <a:p>
            <a:endParaRPr lang="en-US" dirty="0"/>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31</a:t>
            </a:fld>
            <a:endParaRPr lang="en-US"/>
          </a:p>
        </p:txBody>
      </p:sp>
    </p:spTree>
    <p:extLst>
      <p:ext uri="{BB962C8B-B14F-4D97-AF65-F5344CB8AC3E}">
        <p14:creationId xmlns:p14="http://schemas.microsoft.com/office/powerpoint/2010/main" val="2979043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output of our agglomerative hierarchical clustering on our dataset. We have our measure of cluster distance on the y-axis, and we can see that our first cluster A and B, were merged at 1. The height of this link (1) is equal to the Euclidean distance between A and B. Whereas, the second cluster D,E, was merged at 1.4 – again that’s equal to the Euclidean distance between D and E. Then we have A,B and C which were merged together at height 2.2., and finally we have ABC merged with DE at height 5.4 which was the result of selecting the maximum distance between AB and D and AB and E. </a:t>
            </a:r>
          </a:p>
          <a:p>
            <a:endParaRPr lang="en-US" dirty="0"/>
          </a:p>
          <a:p>
            <a:r>
              <a:rPr lang="en-US" dirty="0"/>
              <a:t>The y-axis also shows us how far apart the merged clusters are: the longer the branch, the further apart the merged clusters are. We can that the longest branches in this dendrogram are the two lines that are marked by the blue dashed line labelled “two clusters”. </a:t>
            </a:r>
            <a:r>
              <a:rPr lang="en-GB" b="0" i="0" u="none" strike="noStrike" dirty="0">
                <a:solidFill>
                  <a:srgbClr val="3D3B49"/>
                </a:solidFill>
                <a:effectLst/>
                <a:latin typeface="Noto serif" panose="02020600060500020200" pitchFamily="18" charset="0"/>
              </a:rPr>
              <a:t>That these are the longest branches indicates that going from two down to one big cluster meant merging some very far-apart points. </a:t>
            </a:r>
            <a:endParaRPr lang="en-US" dirty="0"/>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32</a:t>
            </a:fld>
            <a:endParaRPr lang="en-US"/>
          </a:p>
        </p:txBody>
      </p:sp>
    </p:spTree>
    <p:extLst>
      <p:ext uri="{BB962C8B-B14F-4D97-AF65-F5344CB8AC3E}">
        <p14:creationId xmlns:p14="http://schemas.microsoft.com/office/powerpoint/2010/main" val="3112968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quickly discuss the strengths of hierarchical clustering. It’s main strength is that its easy to understand and easy to implement. Out of the 4 types of clustering algorithms that we discussed: centroid-based, distribution-based, density-based, and hierarchical clustering: the math of hierarchical clustering is by far the easiest to understand and program.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main output (dendrogram) is also the most appealing in terms of outputs of clustering algorithms – it gives you a big picture overview, and highlights groups in your data. Also, compared to the K-Means algorithm, hierarchical clustering is better at generating results when dealing with non-convex clusters. And there’s no need to specify the number of clusters you want before running the algorithm! Finally, we can view results at multiple levels of granularity. </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33</a:t>
            </a:fld>
            <a:endParaRPr lang="en-US"/>
          </a:p>
        </p:txBody>
      </p:sp>
    </p:spTree>
    <p:extLst>
      <p:ext uri="{BB962C8B-B14F-4D97-AF65-F5344CB8AC3E}">
        <p14:creationId xmlns:p14="http://schemas.microsoft.com/office/powerpoint/2010/main" val="979618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But, there are of course limitations to this type of clustering as well. Although it’s mathematically very simple, these algorithms are quite computationally expensive. In any of these algorithms you will have to keep calculating the distances between data samples/subclusters which increases the number of computations required. This is especially so if you’re working with a large dataset. Large datasets also mean that results are hard to visualize. When the number of data points increases, it becomes difficult to visually analyze our dendrogram, and so it becomes harder to make decisions such as: where to perform splits etc. This is a real one that I produced as part of a work project, and as you can see it’s not the best to look at.</a:t>
            </a:r>
          </a:p>
          <a:p>
            <a:endParaRPr lang="en-US" dirty="0"/>
          </a:p>
          <a:p>
            <a:r>
              <a:rPr lang="en-US" dirty="0"/>
              <a:t>Plus, when you begin </a:t>
            </a:r>
            <a:r>
              <a:rPr lang="en-US" dirty="0" err="1"/>
              <a:t>analysing</a:t>
            </a:r>
            <a:r>
              <a:rPr lang="en-US" dirty="0"/>
              <a:t> and making decisions with dendrograms, you’ll </a:t>
            </a:r>
            <a:r>
              <a:rPr lang="en-US" dirty="0" err="1"/>
              <a:t>realise</a:t>
            </a:r>
            <a:r>
              <a:rPr lang="en-US" dirty="0"/>
              <a:t> that hierarchical clustering is heavily driven by heuristics. This leads to a lot of manual intervention in the process and consequently, domain-specific knowledge is required to </a:t>
            </a:r>
            <a:r>
              <a:rPr lang="en-US" dirty="0" err="1"/>
              <a:t>analyse</a:t>
            </a:r>
            <a:r>
              <a:rPr lang="en-US" dirty="0"/>
              <a:t> whether the result makes sense or not – </a:t>
            </a:r>
            <a:r>
              <a:rPr lang="en-US" strike="sngStrike" dirty="0"/>
              <a:t>whether the clusters have been optimally split </a:t>
            </a:r>
            <a:r>
              <a:rPr lang="en-US" dirty="0"/>
              <a:t>– objects may be incorrectly grouped at an early stage. So we have to examine the results closely to make sure it makes sense. It also involves a lot of arbitrary decisions: when using hierarchical clustering it’s necessary to specify the distance metric and linkage criteria. But there is rarely any strong theoretical basis for these decisions and each method comes with its own limitations.  And this lack of theoretical basis contradicts a core principle of scientific research, which is that findings are not the result of arbitrary decisions, which makes the technique dubious. </a:t>
            </a:r>
          </a:p>
          <a:p>
            <a:endParaRPr lang="en-US" dirty="0"/>
          </a:p>
          <a:p>
            <a:r>
              <a:rPr lang="en-US" dirty="0"/>
              <a:t>Finally, the algorithm can’t undo any previous steps. So if it clusters two points, and later on we see that the connection was not a good one, the program can’t undo that step. </a:t>
            </a: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34</a:t>
            </a:fld>
            <a:endParaRPr lang="en-US"/>
          </a:p>
        </p:txBody>
      </p:sp>
    </p:spTree>
    <p:extLst>
      <p:ext uri="{BB962C8B-B14F-4D97-AF65-F5344CB8AC3E}">
        <p14:creationId xmlns:p14="http://schemas.microsoft.com/office/powerpoint/2010/main" val="548928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summarise</a:t>
            </a:r>
            <a:r>
              <a:rPr lang="en-US" dirty="0"/>
              <a:t>, let’s look at the differences between the K-Means algorithm, and hierarchical clustering algorithms. </a:t>
            </a:r>
          </a:p>
          <a:p>
            <a:endParaRPr lang="en-US" dirty="0"/>
          </a:p>
          <a:p>
            <a:r>
              <a:rPr lang="en-US" dirty="0"/>
              <a:t>We first have a category called time complexity. This is a computer science term which describes the amount of time it takes to run an algorithm. The amount of time is defined as a function of the length of the input. This sounds weird and complicated, so there’s a link in the slide here for anyone who’s interested in learning more about it. Basically, for K-Means, our time complexity is linear – meaning the running time increases linearly with the length of the input. Whereas, hierarchical clustering algorithms have a time complexity of O(n2), which means the time complexity is quadratic – so the running time increases non-linearly with the length of the input. This time complexity shows us that hierarchical clustering can’t handle big data as well as K-Means can. </a:t>
            </a:r>
          </a:p>
          <a:p>
            <a:endParaRPr lang="en-US" dirty="0"/>
          </a:p>
          <a:p>
            <a:r>
              <a:rPr lang="en-US" dirty="0"/>
              <a:t>In terms of data structure, we’ve discussed that hierarchical clustering does better with non-convex clusters, whereas K-Means excels with convex clusters. </a:t>
            </a:r>
          </a:p>
          <a:p>
            <a:endParaRPr lang="en-US" dirty="0"/>
          </a:p>
          <a:p>
            <a:r>
              <a:rPr lang="en-US" dirty="0"/>
              <a:t>For type, we have many variations of the K-Means algorithm, so we have K-Median where unsurprisingly we use the median instead of the mean, and k-medoid. For hierarchical clustering we have two different approaches: agglomerative and divisive.</a:t>
            </a:r>
          </a:p>
          <a:p>
            <a:endParaRPr lang="en-US" dirty="0"/>
          </a:p>
          <a:p>
            <a:r>
              <a:rPr lang="en-US" dirty="0"/>
              <a:t>Finally for result robustness, K-Means will produce different results on different runs. Whilst, results are reproducible in hierarchical </a:t>
            </a:r>
            <a:r>
              <a:rPr lang="en-US" dirty="0" err="1"/>
              <a:t>cluseing</a:t>
            </a:r>
            <a:r>
              <a:rPr lang="en-US" dirty="0"/>
              <a:t>. </a:t>
            </a:r>
          </a:p>
        </p:txBody>
      </p:sp>
      <p:sp>
        <p:nvSpPr>
          <p:cNvPr id="4" name="Slide Number Placeholder 3"/>
          <p:cNvSpPr>
            <a:spLocks noGrp="1"/>
          </p:cNvSpPr>
          <p:nvPr>
            <p:ph type="sldNum" sz="quarter" idx="5"/>
          </p:nvPr>
        </p:nvSpPr>
        <p:spPr/>
        <p:txBody>
          <a:bodyPr/>
          <a:lstStyle/>
          <a:p>
            <a:fld id="{95D74495-12D2-6A47-A762-3590D56449EA}" type="slidenum">
              <a:rPr lang="en-US" smtClean="0"/>
              <a:t>35</a:t>
            </a:fld>
            <a:endParaRPr lang="en-US"/>
          </a:p>
        </p:txBody>
      </p:sp>
    </p:spTree>
    <p:extLst>
      <p:ext uri="{BB962C8B-B14F-4D97-AF65-F5344CB8AC3E}">
        <p14:creationId xmlns:p14="http://schemas.microsoft.com/office/powerpoint/2010/main" val="2140674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37</a:t>
            </a:fld>
            <a:endParaRPr lang="en-US"/>
          </a:p>
        </p:txBody>
      </p:sp>
    </p:spTree>
    <p:extLst>
      <p:ext uri="{BB962C8B-B14F-4D97-AF65-F5344CB8AC3E}">
        <p14:creationId xmlns:p14="http://schemas.microsoft.com/office/powerpoint/2010/main" val="1746192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38</a:t>
            </a:fld>
            <a:endParaRPr lang="en-US"/>
          </a:p>
        </p:txBody>
      </p:sp>
    </p:spTree>
    <p:extLst>
      <p:ext uri="{BB962C8B-B14F-4D97-AF65-F5344CB8AC3E}">
        <p14:creationId xmlns:p14="http://schemas.microsoft.com/office/powerpoint/2010/main" val="3547892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40</a:t>
            </a:fld>
            <a:endParaRPr lang="en-US"/>
          </a:p>
        </p:txBody>
      </p:sp>
    </p:spTree>
    <p:extLst>
      <p:ext uri="{BB962C8B-B14F-4D97-AF65-F5344CB8AC3E}">
        <p14:creationId xmlns:p14="http://schemas.microsoft.com/office/powerpoint/2010/main" val="309306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having issues though, here’s some things I recommend trying.</a:t>
            </a:r>
          </a:p>
          <a:p>
            <a:r>
              <a:rPr lang="en-US" dirty="0"/>
              <a:t>You know, check that your headphones are actually plugged in, classic mistake. </a:t>
            </a:r>
          </a:p>
          <a:p>
            <a:r>
              <a:rPr lang="en-US" dirty="0"/>
              <a:t>This webinar is being recorded and it’ll be posted on our YouTube at some point, and it’s also being run live on YouTube so hello to anyone watching from there. </a:t>
            </a:r>
          </a:p>
          <a:p>
            <a:r>
              <a:rPr lang="en-US" dirty="0"/>
              <a:t>Okay, let’s get started.</a:t>
            </a:r>
          </a:p>
        </p:txBody>
      </p:sp>
      <p:sp>
        <p:nvSpPr>
          <p:cNvPr id="4" name="Slide Number Placeholder 3"/>
          <p:cNvSpPr>
            <a:spLocks noGrp="1"/>
          </p:cNvSpPr>
          <p:nvPr>
            <p:ph type="sldNum" sz="quarter" idx="5"/>
          </p:nvPr>
        </p:nvSpPr>
        <p:spPr/>
        <p:txBody>
          <a:bodyPr/>
          <a:lstStyle/>
          <a:p>
            <a:fld id="{95D74495-12D2-6A47-A762-3590D56449EA}" type="slidenum">
              <a:rPr lang="en-US" smtClean="0"/>
              <a:t>4</a:t>
            </a:fld>
            <a:endParaRPr lang="en-US"/>
          </a:p>
        </p:txBody>
      </p:sp>
    </p:spTree>
    <p:extLst>
      <p:ext uri="{BB962C8B-B14F-4D97-AF65-F5344CB8AC3E}">
        <p14:creationId xmlns:p14="http://schemas.microsoft.com/office/powerpoint/2010/main" val="398116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we’re going to start with a small recap of last weeks session, talking about the differences between supervised and unsupervised learning.</a:t>
            </a:r>
          </a:p>
          <a:p>
            <a:r>
              <a:rPr lang="en-US" dirty="0"/>
              <a:t>Then, I’ll introduce clustering and what it is.</a:t>
            </a:r>
          </a:p>
          <a:p>
            <a:r>
              <a:rPr lang="en-US" dirty="0"/>
              <a:t>I’ll also cover why it’s useful, and why you should care about it.</a:t>
            </a:r>
          </a:p>
          <a:p>
            <a:r>
              <a:rPr lang="en-US" dirty="0"/>
              <a:t>Then, we’ll discuss some different types of clustering algorithms.</a:t>
            </a:r>
          </a:p>
          <a:p>
            <a:r>
              <a:rPr lang="en-US" dirty="0"/>
              <a:t>Finally, we’ll cover the K-Means algorithm and hierarchical clustering.</a:t>
            </a:r>
          </a:p>
        </p:txBody>
      </p:sp>
      <p:sp>
        <p:nvSpPr>
          <p:cNvPr id="4" name="Slide Number Placeholder 3"/>
          <p:cNvSpPr>
            <a:spLocks noGrp="1"/>
          </p:cNvSpPr>
          <p:nvPr>
            <p:ph type="sldNum" sz="quarter" idx="5"/>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107090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those of you that attended our first Machine Learning talk, you might remember that we spoke about the different types of machine learning models. Machine learning algorithms generally fall into two main categories: supervised learning and unsupervised learning. (It should be said that there’s also semi-supervised learning – combines a small amount of labelled data with large amount of </a:t>
            </a:r>
            <a:r>
              <a:rPr lang="en-US" dirty="0" err="1"/>
              <a:t>unlabelled</a:t>
            </a:r>
            <a:r>
              <a:rPr lang="en-US" dirty="0"/>
              <a:t> data - and reinforcement learning, but we’re not going to cover/worry about those today). </a:t>
            </a:r>
          </a:p>
          <a:p>
            <a:endParaRPr lang="en-US" dirty="0"/>
          </a:p>
          <a:p>
            <a:r>
              <a:rPr lang="en-US" dirty="0"/>
              <a:t>In terms of supervised learning, last session, we covered some really simple examples including </a:t>
            </a:r>
            <a:r>
              <a:rPr lang="en-US" dirty="0">
                <a:highlight>
                  <a:srgbClr val="FFFF00"/>
                </a:highlight>
              </a:rPr>
              <a:t>logistic regression, which </a:t>
            </a:r>
            <a:r>
              <a:rPr lang="en-US" dirty="0" err="1">
                <a:highlight>
                  <a:srgbClr val="FFFF00"/>
                </a:highlight>
              </a:rPr>
              <a:t>leverges</a:t>
            </a:r>
            <a:r>
              <a:rPr lang="en-US" dirty="0">
                <a:highlight>
                  <a:srgbClr val="FFFF00"/>
                </a:highlight>
              </a:rPr>
              <a:t> the power of machine learning to predict a binary outcome e.g., yes/no, cat/dog.</a:t>
            </a:r>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6</a:t>
            </a:fld>
            <a:endParaRPr lang="en-US"/>
          </a:p>
        </p:txBody>
      </p:sp>
    </p:spTree>
    <p:extLst>
      <p:ext uri="{BB962C8B-B14F-4D97-AF65-F5344CB8AC3E}">
        <p14:creationId xmlns:p14="http://schemas.microsoft.com/office/powerpoint/2010/main" val="507732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the differences between supervised and unsupervised learning, I’m going to draw on the infamous Iris flower dataset (which is widely used as a beginner dataset for machine learning, and it’s also freely available online and with the Python ML package Scikit-learn). So, we have a collection of Iris flowers and we want to predict each flowers species based on attributes such as sepal length, petal length, and petal width. </a:t>
            </a:r>
          </a:p>
          <a:p>
            <a:endParaRPr lang="en-US" dirty="0"/>
          </a:p>
          <a:p>
            <a:r>
              <a:rPr lang="en-US" dirty="0"/>
              <a:t>To do this, I could create a supervised learning model which uses a training dataset that includes my independent variables (so that’s, sepal length, petal length </a:t>
            </a:r>
            <a:r>
              <a:rPr lang="en-US" dirty="0" err="1"/>
              <a:t>ect</a:t>
            </a:r>
            <a:r>
              <a:rPr lang="en-US" dirty="0"/>
              <a:t>.), and my outcome variable (the species/class I wish to predict). Once I have trained my model with this data, I would then be able to make predictions about the species of iris flower with unseen data points. You can see with the first dataset I have a new datapoint F on the green row. I can use the information supplied about the independent variables to assign this data point to a class. </a:t>
            </a:r>
          </a:p>
          <a:p>
            <a:endParaRPr lang="en-US" dirty="0"/>
          </a:p>
          <a:p>
            <a:r>
              <a:rPr lang="en-US" dirty="0"/>
              <a:t>Whereas, clustering algorithms are unsupervised, which means I only have input variables (so you can see I have x1 sepal length, x2 petal length </a:t>
            </a:r>
            <a:r>
              <a:rPr lang="en-US" dirty="0" err="1"/>
              <a:t>etc</a:t>
            </a:r>
            <a:r>
              <a:rPr lang="en-US" dirty="0"/>
              <a:t>), but no corresponding output variable. This contrasts with the previous example where we are trying to map an input (sepal length, petal length </a:t>
            </a:r>
            <a:r>
              <a:rPr lang="en-US" dirty="0" err="1"/>
              <a:t>etc</a:t>
            </a:r>
            <a:r>
              <a:rPr lang="en-US" dirty="0"/>
              <a:t>) to an output (which is our iris species). The clustering dataset contains datapoints that are </a:t>
            </a:r>
            <a:r>
              <a:rPr lang="en-US" dirty="0" err="1"/>
              <a:t>unlabelled</a:t>
            </a:r>
            <a:r>
              <a:rPr lang="en-US" dirty="0"/>
              <a:t> – you can see that we don’t know which species our data points A-E are.</a:t>
            </a:r>
          </a:p>
          <a:p>
            <a:endParaRPr lang="en-US" dirty="0"/>
          </a:p>
          <a:p>
            <a:r>
              <a:rPr lang="en-US" dirty="0"/>
              <a:t>So, our purpose in implementing a clustering algorithm will be different. Instead of using it to predict specific species, we can use it to model the underlying patterns and distribution of the data – which can still tell us a lot/implies a lot about iris species. Using clustering you might end up with a result like the 3d graph on the right, which groups the datapoints into 3 distinct clusters. </a:t>
            </a:r>
            <a:r>
              <a:rPr lang="en-US" strike="sngStrike" dirty="0"/>
              <a:t>However, in truth the Iris dataset only contains 2 clusters with rather obvious separation, so your results won’t always look as perfect as this graph!</a:t>
            </a:r>
          </a:p>
        </p:txBody>
      </p:sp>
      <p:sp>
        <p:nvSpPr>
          <p:cNvPr id="4" name="Slide Number Placeholder 3"/>
          <p:cNvSpPr>
            <a:spLocks noGrp="1"/>
          </p:cNvSpPr>
          <p:nvPr>
            <p:ph type="sldNum" sz="quarter" idx="5"/>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4248231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clustering then? Clustering is the task of partitioning a dataset into groups, called clusters. The goal is to split up the data in such a way that points within a single cluster are very similar and points in different clusters are different. So, this is going to be different to supervised learning methods such as classification, which aim to assign our data to predefined classes (such as the different Iris species - Iris </a:t>
            </a:r>
            <a:r>
              <a:rPr lang="en-US" dirty="0" err="1"/>
              <a:t>setosa</a:t>
            </a:r>
            <a:r>
              <a:rPr lang="en-US" dirty="0"/>
              <a:t>, Iris virginica and Iris versicolor).</a:t>
            </a:r>
          </a:p>
          <a:p>
            <a:endParaRPr lang="en-US" dirty="0"/>
          </a:p>
          <a:p>
            <a:endParaRPr lang="en-US" dirty="0"/>
          </a:p>
          <a:p>
            <a:r>
              <a:rPr lang="en-US" dirty="0"/>
              <a:t>But, clustering works with datasets that are unlabeled, and we don’t have a known number of classes. So, the output of clustering algorithms will be this extra column here (which we have labelled cluster), where you can see that each data point has been assigned to a cluster. </a:t>
            </a:r>
          </a:p>
        </p:txBody>
      </p:sp>
      <p:sp>
        <p:nvSpPr>
          <p:cNvPr id="4" name="Slide Number Placeholder 3"/>
          <p:cNvSpPr>
            <a:spLocks noGrp="1"/>
          </p:cNvSpPr>
          <p:nvPr>
            <p:ph type="sldNum" sz="quarter" idx="5"/>
          </p:nvPr>
        </p:nvSpPr>
        <p:spPr/>
        <p:txBody>
          <a:bodyPr/>
          <a:lstStyle/>
          <a:p>
            <a:fld id="{95D74495-12D2-6A47-A762-3590D56449EA}" type="slidenum">
              <a:rPr lang="en-US" smtClean="0"/>
              <a:t>8</a:t>
            </a:fld>
            <a:endParaRPr lang="en-US"/>
          </a:p>
        </p:txBody>
      </p:sp>
    </p:spTree>
    <p:extLst>
      <p:ext uri="{BB962C8B-B14F-4D97-AF65-F5344CB8AC3E}">
        <p14:creationId xmlns:p14="http://schemas.microsoft.com/office/powerpoint/2010/main" val="2219026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Clustering has many use cases which we’ll cover in just a second. But, I’ll just talk briefly about what makes clustering algorithms appeal to data scientists.</a:t>
            </a:r>
          </a:p>
          <a:p>
            <a:endParaRPr lang="en-US" dirty="0"/>
          </a:p>
          <a:p>
            <a:r>
              <a:rPr lang="en-US" dirty="0"/>
              <a:t>Firstly, and most importantly, as we have said, clustering can tell us about the underlying structure of the data. This can be extremely useful in highlighting patterns and identifying groups of similar objects/data points. </a:t>
            </a:r>
          </a:p>
          <a:p>
            <a:endParaRPr lang="en-US" dirty="0"/>
          </a:p>
          <a:p>
            <a:r>
              <a:rPr lang="en-US" dirty="0"/>
              <a:t>And by revealing the underlying structure of the data, this also allows us to identify possible outliers in our clusters. This can be done by calculating the distance of each data point from its center then defining our most distant points as outliers. This is shown on the image to the right, where the green points have been identified as outliers. We can then get rid of these data points so that they don’t distort our results or impede our statistical analyses. </a:t>
            </a:r>
          </a:p>
          <a:p>
            <a:endParaRPr lang="en-US" dirty="0"/>
          </a:p>
          <a:p>
            <a:r>
              <a:rPr lang="en-US" dirty="0"/>
              <a:t>Finally, clustering is also useful for image compression, which is a type of data compression applied to digital images – by compressing images this takes up less storage space on a device. It works by clustering similar </a:t>
            </a:r>
            <a:r>
              <a:rPr lang="en-US" dirty="0" err="1"/>
              <a:t>colours</a:t>
            </a:r>
            <a:r>
              <a:rPr lang="en-US" dirty="0"/>
              <a:t> together to reduce the number of colors on the image. Lossless compression is a method used to reduce the size of a file whilst maintaining the same quality as before it was compressed. Whereas, lossy compression is a method that compresses a photo to an even smaller size, by discarding some parts of the photo. On the right we have an image which shows the result of lossy image compression on a picture of a parrot (I think). As you can see we haven’t lost a great amount of detail – which is why this method is useful. </a:t>
            </a:r>
          </a:p>
        </p:txBody>
      </p:sp>
      <p:sp>
        <p:nvSpPr>
          <p:cNvPr id="4" name="Slide Number Placeholder 3"/>
          <p:cNvSpPr>
            <a:spLocks noGrp="1"/>
          </p:cNvSpPr>
          <p:nvPr>
            <p:ph type="sldNum" sz="quarter" idx="5"/>
          </p:nvPr>
        </p:nvSpPr>
        <p:spPr/>
        <p:txBody>
          <a:bodyPr/>
          <a:lstStyle/>
          <a:p>
            <a:fld id="{95D74495-12D2-6A47-A762-3590D56449EA}" type="slidenum">
              <a:rPr lang="en-US" smtClean="0"/>
              <a:t>9</a:t>
            </a:fld>
            <a:endParaRPr lang="en-US"/>
          </a:p>
        </p:txBody>
      </p:sp>
    </p:spTree>
    <p:extLst>
      <p:ext uri="{BB962C8B-B14F-4D97-AF65-F5344CB8AC3E}">
        <p14:creationId xmlns:p14="http://schemas.microsoft.com/office/powerpoint/2010/main" val="3567572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27/10/2022</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27/10/2022</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27/10/2022</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27/10/2022</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27/10/2022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27/10/2022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27/10/2022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27/10/2022</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27/10/2022</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27/10/2022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27/10/2022</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GB"/>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27/10/2022</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27/10/2022</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GB"/>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27/10/2022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27/10/2022</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27/10/2022</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27/10/2022</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27/10/2022</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GB"/>
              <a:t>Click to edit Master title style</a:t>
            </a:r>
            <a:endParaRPr lang="en-US" dirty="0"/>
          </a:p>
        </p:txBody>
      </p:sp>
    </p:spTree>
    <p:extLst>
      <p:ext uri="{BB962C8B-B14F-4D97-AF65-F5344CB8AC3E}">
        <p14:creationId xmlns:p14="http://schemas.microsoft.com/office/powerpoint/2010/main" val="3834859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GB"/>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27/10/2022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GB"/>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27/10/2022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GB"/>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27/10/2022</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27/10/2022</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27/10/2022</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27/10/2022</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GB"/>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GB"/>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27/10/2022</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27/10/2022</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 id="2147483716" r:id="rId25"/>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svg"/><Relationship Id="rId7" Type="http://schemas.openxmlformats.org/officeDocument/2006/relationships/image" Target="../media/image22.jpe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notesSlide" Target="../notesSlides/notesSlide10.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55.png"/><Relationship Id="rId4" Type="http://schemas.openxmlformats.org/officeDocument/2006/relationships/image" Target="../media/image54.sv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58.sv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55.png"/><Relationship Id="rId4" Type="http://schemas.openxmlformats.org/officeDocument/2006/relationships/image" Target="../media/image54.sv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4E_A6EB51E5.xml"/><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61.png"/><Relationship Id="rId7"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jpe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svg"/><Relationship Id="rId12" Type="http://schemas.openxmlformats.org/officeDocument/2006/relationships/image" Target="../media/image83.jpe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sv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chart" Target="../charts/char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91.jp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blogs.sap.com/2020/12/16/outlier-detection-by-clustering/" TargetMode="External"/><Relationship Id="rId7" Type="http://schemas.openxmlformats.org/officeDocument/2006/relationships/hyperlink" Target="https://stackabuse.com/k-means-elbow-method-and-silhouette-analysis-with-yellowbrick-and-scikit-learn/" TargetMode="External"/><Relationship Id="rId2" Type="http://schemas.openxmlformats.org/officeDocument/2006/relationships/notesSlide" Target="../notesSlides/notesSlide36.xml"/><Relationship Id="rId1" Type="http://schemas.openxmlformats.org/officeDocument/2006/relationships/slideLayout" Target="../slideLayouts/slideLayout25.xml"/><Relationship Id="rId6" Type="http://schemas.openxmlformats.org/officeDocument/2006/relationships/hyperlink" Target="https://www.cms.waikato.ac.nz/~abifet/book/chapter_9.html#rfig9-1" TargetMode="External"/><Relationship Id="rId5" Type="http://schemas.openxmlformats.org/officeDocument/2006/relationships/hyperlink" Target="https://developers.google.com/machine-learning/clustering/clustering-algorithms" TargetMode="External"/><Relationship Id="rId4" Type="http://schemas.openxmlformats.org/officeDocument/2006/relationships/hyperlink" Target="https://medium.com/@agarwalvibhor84/image-compression-using-k-means-clustering-8c0ec055103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user/UKDATASERVICE"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hyperlink" Target="mailto:nadia.kennar@manchester.ac.uk" TargetMode="External"/><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hyperlink" Target="mailto:louise.capener@Manchester.ac.uk"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46_A1077418.xm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a:xfrm>
            <a:off x="296183" y="599308"/>
            <a:ext cx="6897689" cy="2578867"/>
          </a:xfrm>
        </p:spPr>
        <p:txBody>
          <a:bodyPr>
            <a:normAutofit/>
          </a:bodyPr>
          <a:lstStyle/>
          <a:p>
            <a:r>
              <a:rPr lang="en-US" sz="3200" dirty="0">
                <a:solidFill>
                  <a:srgbClr val="7030A0"/>
                </a:solidFill>
                <a:latin typeface="Arial" panose="020B0604020202020204" pitchFamily="34" charset="0"/>
                <a:cs typeface="Arial" panose="020B0604020202020204" pitchFamily="34" charset="0"/>
              </a:rPr>
              <a:t>Machine Learning Part 2: </a:t>
            </a:r>
            <a:br>
              <a:rPr lang="en-US" sz="3200" dirty="0">
                <a:solidFill>
                  <a:srgbClr val="7030A0"/>
                </a:solidFill>
                <a:latin typeface="Arial" panose="020B0604020202020204" pitchFamily="34" charset="0"/>
                <a:cs typeface="Arial" panose="020B0604020202020204" pitchFamily="34" charset="0"/>
              </a:rPr>
            </a:br>
            <a:r>
              <a:rPr lang="en-US" sz="3200" dirty="0">
                <a:solidFill>
                  <a:srgbClr val="7030A0"/>
                </a:solidFill>
                <a:latin typeface="Arial" panose="020B0604020202020204" pitchFamily="34" charset="0"/>
                <a:cs typeface="Arial" panose="020B0604020202020204" pitchFamily="34" charset="0"/>
              </a:rPr>
              <a:t>Clustering</a:t>
            </a:r>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a:xfrm>
            <a:off x="296183" y="3457242"/>
            <a:ext cx="6690633" cy="914268"/>
          </a:xfrm>
        </p:spPr>
        <p:txBody>
          <a:bodyPr>
            <a:normAutofit/>
          </a:bodyPr>
          <a:lstStyle/>
          <a:p>
            <a:r>
              <a:rPr lang="en-US" sz="1600" dirty="0"/>
              <a:t>Louise Capener, Research Associate at the UK Data Service (Cathie Marsh Institute, UoM)</a:t>
            </a:r>
          </a:p>
        </p:txBody>
      </p:sp>
      <p:pic>
        <p:nvPicPr>
          <p:cNvPr id="8" name="Picture 6" descr="&quot; &quot;&#10;&#10;"/>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5120286" y="1751807"/>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pic>
        <p:nvPicPr>
          <p:cNvPr id="9" name="Picture Placeholder 8" descr="A picture containing text, monitor, indoor, screen&#10;&#10;Description automatically generated">
            <a:extLst>
              <a:ext uri="{FF2B5EF4-FFF2-40B4-BE49-F238E27FC236}">
                <a16:creationId xmlns:a16="http://schemas.microsoft.com/office/drawing/2014/main" id="{F764E015-C7D3-7A4D-BD4D-39ACA3F9DA9E}"/>
              </a:ext>
            </a:extLst>
          </p:cNvPr>
          <p:cNvPicPr>
            <a:picLocks noGrp="1" noChangeAspect="1"/>
          </p:cNvPicPr>
          <p:nvPr>
            <p:ph type="pic" idx="13"/>
          </p:nvPr>
        </p:nvPicPr>
        <p:blipFill>
          <a:blip r:embed="rId4"/>
          <a:srcRect l="6866" r="6866"/>
          <a:stretch>
            <a:fillRect/>
          </a:stretch>
        </p:blipFill>
        <p:spPr>
          <a:xfrm>
            <a:off x="8610600" y="-148748"/>
            <a:ext cx="4293298" cy="7155496"/>
          </a:xfrm>
        </p:spPr>
      </p:pic>
    </p:spTree>
    <p:extLst>
      <p:ext uri="{BB962C8B-B14F-4D97-AF65-F5344CB8AC3E}">
        <p14:creationId xmlns:p14="http://schemas.microsoft.com/office/powerpoint/2010/main" val="3416433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89FDF6-ED4D-5BBF-918F-CB00265AEF0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16687C5-7511-7743-B429-3BDBE272F28B}" type="slidenum">
              <a:rPr lang="en-US" smtClean="0"/>
              <a:pPr>
                <a:spcAft>
                  <a:spcPts val="600"/>
                </a:spcAft>
              </a:pPr>
              <a:t>10</a:t>
            </a:fld>
            <a:endParaRPr lang="en-US" dirty="0"/>
          </a:p>
        </p:txBody>
      </p:sp>
      <p:sp>
        <p:nvSpPr>
          <p:cNvPr id="32" name="Doughnut 31" descr="A cluster containing the 'coolest' Pokemon">
            <a:extLst>
              <a:ext uri="{FF2B5EF4-FFF2-40B4-BE49-F238E27FC236}">
                <a16:creationId xmlns:a16="http://schemas.microsoft.com/office/drawing/2014/main" id="{D50F5657-74C2-85D1-CBB3-C2C281BC768D}"/>
              </a:ext>
            </a:extLst>
          </p:cNvPr>
          <p:cNvSpPr/>
          <p:nvPr/>
        </p:nvSpPr>
        <p:spPr>
          <a:xfrm>
            <a:off x="6062163" y="4843083"/>
            <a:ext cx="1945484" cy="1813790"/>
          </a:xfrm>
          <a:prstGeom prst="donut">
            <a:avLst>
              <a:gd name="adj" fmla="val 164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oughnut 32" descr="A cluster containing the 'cutest' Pokemon">
            <a:extLst>
              <a:ext uri="{FF2B5EF4-FFF2-40B4-BE49-F238E27FC236}">
                <a16:creationId xmlns:a16="http://schemas.microsoft.com/office/drawing/2014/main" id="{77D506E9-6CD2-48AE-B75F-16AB3F506A28}"/>
              </a:ext>
            </a:extLst>
          </p:cNvPr>
          <p:cNvSpPr/>
          <p:nvPr/>
        </p:nvSpPr>
        <p:spPr>
          <a:xfrm>
            <a:off x="7715646" y="3239380"/>
            <a:ext cx="1945484" cy="1783501"/>
          </a:xfrm>
          <a:prstGeom prst="donut">
            <a:avLst>
              <a:gd name="adj" fmla="val 164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Doughnut 33" descr="A cluster containing the 'grossest' Pokemon">
            <a:extLst>
              <a:ext uri="{FF2B5EF4-FFF2-40B4-BE49-F238E27FC236}">
                <a16:creationId xmlns:a16="http://schemas.microsoft.com/office/drawing/2014/main" id="{84ADB5E6-7558-A992-58FE-65895F4E4895}"/>
              </a:ext>
            </a:extLst>
          </p:cNvPr>
          <p:cNvSpPr/>
          <p:nvPr/>
        </p:nvSpPr>
        <p:spPr>
          <a:xfrm>
            <a:off x="9369128" y="4858228"/>
            <a:ext cx="1945484" cy="1783501"/>
          </a:xfrm>
          <a:prstGeom prst="donut">
            <a:avLst>
              <a:gd name="adj" fmla="val 164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086" name="Picture 14" descr="Garbodor | Pokémon GO Wiki | Fandom">
            <a:extLst>
              <a:ext uri="{FF2B5EF4-FFF2-40B4-BE49-F238E27FC236}">
                <a16:creationId xmlns:a16="http://schemas.microsoft.com/office/drawing/2014/main" id="{749FA6F2-029C-35C3-FFC7-162F35B82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99" t="11244" r="17997" b="52836"/>
          <a:stretch/>
        </p:blipFill>
        <p:spPr bwMode="auto">
          <a:xfrm>
            <a:off x="9879452" y="5789216"/>
            <a:ext cx="668224" cy="54882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okemon Travel on Instagram: “Evolved Klink to Klang! #Klang #Pokedex  #PokemonPokedex #EvolvedPokemon #PokemonEvolution #PokemonG… | Pokemon,  Pokemon pokedex, Klang">
            <a:extLst>
              <a:ext uri="{FF2B5EF4-FFF2-40B4-BE49-F238E27FC236}">
                <a16:creationId xmlns:a16="http://schemas.microsoft.com/office/drawing/2014/main" id="{04500AC0-2578-2353-5DF6-E4B2571770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413" t="18505" r="35184" b="48179"/>
          <a:stretch/>
        </p:blipFill>
        <p:spPr bwMode="auto">
          <a:xfrm>
            <a:off x="9817058" y="5066673"/>
            <a:ext cx="599667" cy="54881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dn.videogamesblogger.com/wp-content/uploads/2016/...">
            <a:extLst>
              <a:ext uri="{FF2B5EF4-FFF2-40B4-BE49-F238E27FC236}">
                <a16:creationId xmlns:a16="http://schemas.microsoft.com/office/drawing/2014/main" id="{D5209F4D-5CA5-FF0F-3E83-1100FCDD80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800" t="17599" r="54689" b="15500"/>
          <a:stretch/>
        </p:blipFill>
        <p:spPr bwMode="auto">
          <a:xfrm>
            <a:off x="10592828" y="5241441"/>
            <a:ext cx="499022" cy="61613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396CBD4A-18D4-5ED7-82F4-0D953BAD4951}"/>
              </a:ext>
            </a:extLst>
          </p:cNvPr>
          <p:cNvSpPr/>
          <p:nvPr/>
        </p:nvSpPr>
        <p:spPr>
          <a:xfrm rot="19439877">
            <a:off x="10257851" y="4723121"/>
            <a:ext cx="1152880" cy="1312501"/>
          </a:xfrm>
          <a:prstGeom prst="rect">
            <a:avLst/>
          </a:prstGeom>
          <a:noFill/>
        </p:spPr>
        <p:txBody>
          <a:bodyPr wrap="none" lIns="91440" tIns="45720" rIns="91440" bIns="45720">
            <a:prstTxWarp prst="textCircle">
              <a:avLst/>
            </a:prstTxWarp>
            <a:spAutoFit/>
          </a:bodyPr>
          <a:lstStyle/>
          <a:p>
            <a:pPr algn="ctr"/>
            <a:r>
              <a:rPr lang="en-GB" sz="2000" b="0" cap="none" spc="0" dirty="0">
                <a:ln w="0"/>
                <a:solidFill>
                  <a:srgbClr val="00B050"/>
                </a:solidFill>
                <a:effectLst>
                  <a:outerShdw blurRad="38100" dist="19050" dir="2700000" algn="tl" rotWithShape="0">
                    <a:schemeClr val="dk1">
                      <a:alpha val="40000"/>
                    </a:schemeClr>
                  </a:outerShdw>
                </a:effectLst>
              </a:rPr>
              <a:t>grossest</a:t>
            </a:r>
          </a:p>
        </p:txBody>
      </p:sp>
      <p:pic>
        <p:nvPicPr>
          <p:cNvPr id="3080" name="Picture 8" descr="Oshawott &amp; Popplio's cutest expressions! | Ryan Smith | Flickr">
            <a:extLst>
              <a:ext uri="{FF2B5EF4-FFF2-40B4-BE49-F238E27FC236}">
                <a16:creationId xmlns:a16="http://schemas.microsoft.com/office/drawing/2014/main" id="{77E0BCA6-9A9C-B868-E686-C0CD96576D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22" r="19274" b="50429"/>
          <a:stretch/>
        </p:blipFill>
        <p:spPr bwMode="auto">
          <a:xfrm>
            <a:off x="8503185" y="4230422"/>
            <a:ext cx="508907" cy="5406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175 Togepi | Alpha | Flickr">
            <a:extLst>
              <a:ext uri="{FF2B5EF4-FFF2-40B4-BE49-F238E27FC236}">
                <a16:creationId xmlns:a16="http://schemas.microsoft.com/office/drawing/2014/main" id="{0166F912-4528-6466-6D9E-7B3301088E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526" t="11017" r="32893" b="58477"/>
          <a:stretch/>
        </p:blipFill>
        <p:spPr bwMode="auto">
          <a:xfrm>
            <a:off x="7980223" y="3609013"/>
            <a:ext cx="588373" cy="5788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plup cp950 | Alpha | Flickr">
            <a:extLst>
              <a:ext uri="{FF2B5EF4-FFF2-40B4-BE49-F238E27FC236}">
                <a16:creationId xmlns:a16="http://schemas.microsoft.com/office/drawing/2014/main" id="{5437A480-24A8-3BE5-758F-EED2BE03F9E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717" t="36985" r="37535" b="36567"/>
          <a:stretch/>
        </p:blipFill>
        <p:spPr bwMode="auto">
          <a:xfrm>
            <a:off x="8717906" y="3458399"/>
            <a:ext cx="588373" cy="67273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23480DF6-8A2E-100D-C6D3-54BCBE3371B7}"/>
              </a:ext>
            </a:extLst>
          </p:cNvPr>
          <p:cNvSpPr/>
          <p:nvPr/>
        </p:nvSpPr>
        <p:spPr>
          <a:xfrm rot="16883467">
            <a:off x="8403499" y="2861415"/>
            <a:ext cx="867546" cy="1261663"/>
          </a:xfrm>
          <a:prstGeom prst="rect">
            <a:avLst/>
          </a:prstGeom>
          <a:noFill/>
        </p:spPr>
        <p:txBody>
          <a:bodyPr wrap="none" lIns="91440" tIns="45720" rIns="91440" bIns="45720">
            <a:prstTxWarp prst="textCircle">
              <a:avLst/>
            </a:prstTxWarp>
            <a:spAutoFit/>
          </a:bodyPr>
          <a:lstStyle/>
          <a:p>
            <a:pPr algn="ctr"/>
            <a:r>
              <a:rPr lang="en-GB" sz="2000" b="0" cap="none" spc="0" dirty="0">
                <a:ln w="0"/>
                <a:solidFill>
                  <a:srgbClr val="FFC000"/>
                </a:solidFill>
                <a:effectLst>
                  <a:outerShdw blurRad="38100" dist="19050" dir="2700000" algn="tl" rotWithShape="0">
                    <a:schemeClr val="dk1">
                      <a:alpha val="40000"/>
                    </a:schemeClr>
                  </a:outerShdw>
                </a:effectLst>
              </a:rPr>
              <a:t>cutest</a:t>
            </a:r>
            <a:endParaRPr lang="en-GB" sz="5400" b="0" cap="none" spc="0" dirty="0">
              <a:ln w="0"/>
              <a:solidFill>
                <a:srgbClr val="FFC000"/>
              </a:solidFill>
              <a:effectLst>
                <a:outerShdw blurRad="38100" dist="19050" dir="2700000" algn="tl" rotWithShape="0">
                  <a:schemeClr val="dk1">
                    <a:alpha val="40000"/>
                  </a:schemeClr>
                </a:outerShdw>
              </a:effectLst>
            </a:endParaRPr>
          </a:p>
        </p:txBody>
      </p:sp>
      <p:pic>
        <p:nvPicPr>
          <p:cNvPr id="38" name="Picture 37" descr="Pokemon">
            <a:extLst>
              <a:ext uri="{FF2B5EF4-FFF2-40B4-BE49-F238E27FC236}">
                <a16:creationId xmlns:a16="http://schemas.microsoft.com/office/drawing/2014/main" id="{18A08CE2-0119-36D1-5C7C-7FFDED85A20E}"/>
              </a:ext>
            </a:extLst>
          </p:cNvPr>
          <p:cNvPicPr>
            <a:picLocks noChangeAspect="1"/>
          </p:cNvPicPr>
          <p:nvPr/>
        </p:nvPicPr>
        <p:blipFill>
          <a:blip r:embed="rId9"/>
          <a:stretch>
            <a:fillRect/>
          </a:stretch>
        </p:blipFill>
        <p:spPr>
          <a:xfrm>
            <a:off x="6748831" y="5022881"/>
            <a:ext cx="726482" cy="583474"/>
          </a:xfrm>
          <a:prstGeom prst="rect">
            <a:avLst/>
          </a:prstGeom>
        </p:spPr>
      </p:pic>
      <p:pic>
        <p:nvPicPr>
          <p:cNvPr id="36" name="Picture 35" descr="Squirtle">
            <a:extLst>
              <a:ext uri="{FF2B5EF4-FFF2-40B4-BE49-F238E27FC236}">
                <a16:creationId xmlns:a16="http://schemas.microsoft.com/office/drawing/2014/main" id="{29CEBACB-853E-D0D9-79FE-B879B82253B7}"/>
              </a:ext>
            </a:extLst>
          </p:cNvPr>
          <p:cNvPicPr>
            <a:picLocks noChangeAspect="1"/>
          </p:cNvPicPr>
          <p:nvPr/>
        </p:nvPicPr>
        <p:blipFill>
          <a:blip r:embed="rId10"/>
          <a:stretch>
            <a:fillRect/>
          </a:stretch>
        </p:blipFill>
        <p:spPr>
          <a:xfrm>
            <a:off x="7112841" y="5678135"/>
            <a:ext cx="609600" cy="679450"/>
          </a:xfrm>
          <a:prstGeom prst="rect">
            <a:avLst/>
          </a:prstGeom>
        </p:spPr>
      </p:pic>
      <p:pic>
        <p:nvPicPr>
          <p:cNvPr id="3074" name="Picture 2" descr="Close-up Photo of Pokemon Pikachu Figurine · Free Stock Photo">
            <a:extLst>
              <a:ext uri="{FF2B5EF4-FFF2-40B4-BE49-F238E27FC236}">
                <a16:creationId xmlns:a16="http://schemas.microsoft.com/office/drawing/2014/main" id="{5BBAC562-B9DA-D2C8-E398-FC022003C6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3044" y="5786154"/>
            <a:ext cx="716014" cy="47734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CAD1CB7-A4F7-8B99-F1DA-8A3347C759E4}"/>
              </a:ext>
            </a:extLst>
          </p:cNvPr>
          <p:cNvSpPr/>
          <p:nvPr/>
        </p:nvSpPr>
        <p:spPr>
          <a:xfrm rot="13033794">
            <a:off x="5928619" y="4479080"/>
            <a:ext cx="2088000" cy="2614146"/>
          </a:xfrm>
          <a:prstGeom prst="rect">
            <a:avLst/>
          </a:prstGeom>
          <a:noFill/>
        </p:spPr>
        <p:txBody>
          <a:bodyPr wrap="none" lIns="91440" tIns="45720" rIns="91440" bIns="45720">
            <a:prstTxWarp prst="textCircle">
              <a:avLst>
                <a:gd name="adj" fmla="val 19405631"/>
              </a:avLst>
            </a:prstTxWarp>
            <a:spAutoFit/>
          </a:bodyPr>
          <a:lstStyle/>
          <a:p>
            <a:pPr algn="ctr"/>
            <a:r>
              <a:rPr lang="en-GB" sz="2000" dirty="0">
                <a:ln w="0">
                  <a:solidFill>
                    <a:schemeClr val="accent2"/>
                  </a:solidFill>
                </a:ln>
                <a:solidFill>
                  <a:schemeClr val="accent2"/>
                </a:solidFill>
                <a:effectLst>
                  <a:outerShdw blurRad="38100" dist="19050" dir="2700000" algn="tl" rotWithShape="0">
                    <a:schemeClr val="dk1">
                      <a:alpha val="40000"/>
                    </a:schemeClr>
                  </a:outerShdw>
                </a:effectLst>
              </a:rPr>
              <a:t>c</a:t>
            </a:r>
            <a:r>
              <a:rPr lang="en-GB" sz="2000" b="0" cap="none" spc="0" dirty="0">
                <a:ln w="0">
                  <a:solidFill>
                    <a:schemeClr val="accent2"/>
                  </a:solidFill>
                </a:ln>
                <a:solidFill>
                  <a:schemeClr val="accent2"/>
                </a:solidFill>
                <a:effectLst>
                  <a:outerShdw blurRad="38100" dist="19050" dir="2700000" algn="tl" rotWithShape="0">
                    <a:schemeClr val="dk1">
                      <a:alpha val="40000"/>
                    </a:schemeClr>
                  </a:outerShdw>
                </a:effectLst>
              </a:rPr>
              <a:t>oolest </a:t>
            </a:r>
          </a:p>
        </p:txBody>
      </p:sp>
      <p:pic>
        <p:nvPicPr>
          <p:cNvPr id="15" name="Graphic 14" descr="Pound with solid fill">
            <a:extLst>
              <a:ext uri="{FF2B5EF4-FFF2-40B4-BE49-F238E27FC236}">
                <a16:creationId xmlns:a16="http://schemas.microsoft.com/office/drawing/2014/main" id="{E059DDC5-84B3-9485-96AA-DA44309712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81503" y="1902431"/>
            <a:ext cx="304800" cy="304800"/>
          </a:xfrm>
          <a:prstGeom prst="rect">
            <a:avLst/>
          </a:prstGeom>
        </p:spPr>
      </p:pic>
      <p:pic>
        <p:nvPicPr>
          <p:cNvPr id="11" name="Graphic 10" descr="Storytelling outline">
            <a:extLst>
              <a:ext uri="{FF2B5EF4-FFF2-40B4-BE49-F238E27FC236}">
                <a16:creationId xmlns:a16="http://schemas.microsoft.com/office/drawing/2014/main" id="{E506CFB5-8AA7-2FE3-3733-3D1AE07C61B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384" y="1734420"/>
            <a:ext cx="706997" cy="706997"/>
          </a:xfrm>
          <a:prstGeom prst="rect">
            <a:avLst/>
          </a:prstGeom>
        </p:spPr>
      </p:pic>
      <p:pic>
        <p:nvPicPr>
          <p:cNvPr id="14" name="Graphic 13" descr="Pound with solid fill">
            <a:extLst>
              <a:ext uri="{FF2B5EF4-FFF2-40B4-BE49-F238E27FC236}">
                <a16:creationId xmlns:a16="http://schemas.microsoft.com/office/drawing/2014/main" id="{925FA88F-1178-5FB2-18FD-A835EE90F6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43880" y="1281488"/>
            <a:ext cx="304800" cy="304800"/>
          </a:xfrm>
          <a:prstGeom prst="rect">
            <a:avLst/>
          </a:prstGeom>
        </p:spPr>
      </p:pic>
      <p:pic>
        <p:nvPicPr>
          <p:cNvPr id="10" name="Graphic 9" descr="Storytelling outline">
            <a:extLst>
              <a:ext uri="{FF2B5EF4-FFF2-40B4-BE49-F238E27FC236}">
                <a16:creationId xmlns:a16="http://schemas.microsoft.com/office/drawing/2014/main" id="{C5147012-FF37-B0C4-4EB3-1A6C9FC234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40170" y="959796"/>
            <a:ext cx="706997" cy="706997"/>
          </a:xfrm>
          <a:prstGeom prst="rect">
            <a:avLst/>
          </a:prstGeom>
        </p:spPr>
      </p:pic>
      <p:pic>
        <p:nvPicPr>
          <p:cNvPr id="13" name="Graphic 12" descr="Pound with solid fill">
            <a:extLst>
              <a:ext uri="{FF2B5EF4-FFF2-40B4-BE49-F238E27FC236}">
                <a16:creationId xmlns:a16="http://schemas.microsoft.com/office/drawing/2014/main" id="{17DFAA58-FDB2-7757-2EE4-DB94663522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7058" y="755622"/>
            <a:ext cx="304800" cy="304800"/>
          </a:xfrm>
          <a:prstGeom prst="rect">
            <a:avLst/>
          </a:prstGeom>
        </p:spPr>
      </p:pic>
      <p:pic>
        <p:nvPicPr>
          <p:cNvPr id="9" name="Graphic 8" descr="Storytelling outline">
            <a:extLst>
              <a:ext uri="{FF2B5EF4-FFF2-40B4-BE49-F238E27FC236}">
                <a16:creationId xmlns:a16="http://schemas.microsoft.com/office/drawing/2014/main" id="{64D88CE3-D2FC-515C-BA86-DF47E2806B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92937" y="49637"/>
            <a:ext cx="706997" cy="706997"/>
          </a:xfrm>
          <a:prstGeom prst="rect">
            <a:avLst/>
          </a:prstGeom>
        </p:spPr>
      </p:pic>
      <p:pic>
        <p:nvPicPr>
          <p:cNvPr id="20" name="Graphic 19" descr="Group of people with solid fill">
            <a:extLst>
              <a:ext uri="{FF2B5EF4-FFF2-40B4-BE49-F238E27FC236}">
                <a16:creationId xmlns:a16="http://schemas.microsoft.com/office/drawing/2014/main" id="{D0468128-3E80-0967-553D-F79E580D778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453702" y="305474"/>
            <a:ext cx="1493520" cy="1493520"/>
          </a:xfrm>
          <a:prstGeom prst="rect">
            <a:avLst/>
          </a:prstGeom>
        </p:spPr>
      </p:pic>
      <p:sp>
        <p:nvSpPr>
          <p:cNvPr id="31" name="TextBox 30">
            <a:extLst>
              <a:ext uri="{FF2B5EF4-FFF2-40B4-BE49-F238E27FC236}">
                <a16:creationId xmlns:a16="http://schemas.microsoft.com/office/drawing/2014/main" id="{2C5FB940-6190-93E4-1035-F08B9574DA8F}"/>
              </a:ext>
            </a:extLst>
          </p:cNvPr>
          <p:cNvSpPr txBox="1"/>
          <p:nvPr/>
        </p:nvSpPr>
        <p:spPr>
          <a:xfrm rot="515963">
            <a:off x="7791644" y="2046137"/>
            <a:ext cx="2440898" cy="369332"/>
          </a:xfrm>
          <a:prstGeom prst="rect">
            <a:avLst/>
          </a:prstGeom>
          <a:noFill/>
        </p:spPr>
        <p:txBody>
          <a:bodyPr wrap="square" rtlCol="0">
            <a:spAutoFit/>
          </a:bodyPr>
          <a:lstStyle/>
          <a:p>
            <a:r>
              <a:rPr lang="en-US" dirty="0"/>
              <a:t>Recommend</a:t>
            </a:r>
          </a:p>
        </p:txBody>
      </p:sp>
      <p:cxnSp>
        <p:nvCxnSpPr>
          <p:cNvPr id="29" name="Straight Arrow Connector 28" descr="Purple arrow pointing to an individual">
            <a:extLst>
              <a:ext uri="{FF2B5EF4-FFF2-40B4-BE49-F238E27FC236}">
                <a16:creationId xmlns:a16="http://schemas.microsoft.com/office/drawing/2014/main" id="{4FD868C1-C91A-0F9B-0EF7-A2B28C2DC90E}"/>
              </a:ext>
            </a:extLst>
          </p:cNvPr>
          <p:cNvCxnSpPr>
            <a:cxnSpLocks/>
          </p:cNvCxnSpPr>
          <p:nvPr/>
        </p:nvCxnSpPr>
        <p:spPr>
          <a:xfrm flipH="1" flipV="1">
            <a:off x="7576457" y="1806193"/>
            <a:ext cx="1867989" cy="2817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6" name="Graphic 15" descr="Woman with solid fill">
            <a:extLst>
              <a:ext uri="{FF2B5EF4-FFF2-40B4-BE49-F238E27FC236}">
                <a16:creationId xmlns:a16="http://schemas.microsoft.com/office/drawing/2014/main" id="{4E9A8E86-6BE7-3257-EB6B-54B2C4417AA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42708" y="775815"/>
            <a:ext cx="914400" cy="914400"/>
          </a:xfrm>
          <a:prstGeom prst="rect">
            <a:avLst/>
          </a:prstGeom>
        </p:spPr>
      </p:pic>
      <p:pic>
        <p:nvPicPr>
          <p:cNvPr id="27" name="Graphic 26" descr="Pound with solid fill">
            <a:extLst>
              <a:ext uri="{FF2B5EF4-FFF2-40B4-BE49-F238E27FC236}">
                <a16:creationId xmlns:a16="http://schemas.microsoft.com/office/drawing/2014/main" id="{9DFCC6FA-0963-943D-A3AC-56DEA6352CC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07272" y="1185529"/>
            <a:ext cx="304800" cy="304800"/>
          </a:xfrm>
          <a:prstGeom prst="rect">
            <a:avLst/>
          </a:prstGeom>
        </p:spPr>
      </p:pic>
      <p:pic>
        <p:nvPicPr>
          <p:cNvPr id="26" name="Graphic 25" descr="Storytelling outline">
            <a:extLst>
              <a:ext uri="{FF2B5EF4-FFF2-40B4-BE49-F238E27FC236}">
                <a16:creationId xmlns:a16="http://schemas.microsoft.com/office/drawing/2014/main" id="{E07B82FF-C0DE-F2F7-ACCA-B17A563E9BE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59727" y="876236"/>
            <a:ext cx="706997" cy="706997"/>
          </a:xfrm>
          <a:prstGeom prst="rect">
            <a:avLst/>
          </a:prstGeom>
        </p:spPr>
      </p:pic>
      <p:pic>
        <p:nvPicPr>
          <p:cNvPr id="23" name="Graphic 22" descr="Pound with solid fill">
            <a:extLst>
              <a:ext uri="{FF2B5EF4-FFF2-40B4-BE49-F238E27FC236}">
                <a16:creationId xmlns:a16="http://schemas.microsoft.com/office/drawing/2014/main" id="{A9831EFC-CF78-637C-6DF6-76B3152DB0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63198" y="600303"/>
            <a:ext cx="304800" cy="304800"/>
          </a:xfrm>
          <a:prstGeom prst="rect">
            <a:avLst/>
          </a:prstGeom>
        </p:spPr>
      </p:pic>
      <p:pic>
        <p:nvPicPr>
          <p:cNvPr id="21" name="Graphic 20" descr="Storytelling outline">
            <a:extLst>
              <a:ext uri="{FF2B5EF4-FFF2-40B4-BE49-F238E27FC236}">
                <a16:creationId xmlns:a16="http://schemas.microsoft.com/office/drawing/2014/main" id="{7902BBD5-A93D-683A-B667-FE8CCEF55DB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62704" y="91753"/>
            <a:ext cx="706997" cy="706997"/>
          </a:xfrm>
          <a:prstGeom prst="rect">
            <a:avLst/>
          </a:prstGeom>
        </p:spPr>
      </p:pic>
      <p:sp>
        <p:nvSpPr>
          <p:cNvPr id="6" name="TextBox 5">
            <a:extLst>
              <a:ext uri="{FF2B5EF4-FFF2-40B4-BE49-F238E27FC236}">
                <a16:creationId xmlns:a16="http://schemas.microsoft.com/office/drawing/2014/main" id="{723D3D7B-DA4D-A780-4528-9FEFC981C3AA}"/>
              </a:ext>
            </a:extLst>
          </p:cNvPr>
          <p:cNvSpPr txBox="1"/>
          <p:nvPr/>
        </p:nvSpPr>
        <p:spPr>
          <a:xfrm>
            <a:off x="232410" y="1473048"/>
            <a:ext cx="5044440" cy="4351338"/>
          </a:xfrm>
          <a:prstGeom prst="rect">
            <a:avLst/>
          </a:prstGeom>
        </p:spPr>
        <p:txBody>
          <a:bodyPr vert="horz" lIns="91440" tIns="45720" rIns="91440" bIns="45720" rtlCol="0">
            <a:normAutofit/>
          </a:bodyPr>
          <a:lstStyle/>
          <a:p>
            <a:pPr marL="742950" lvl="1" indent="-228600">
              <a:lnSpc>
                <a:spcPct val="90000"/>
              </a:lnSpc>
              <a:spcAft>
                <a:spcPts val="600"/>
              </a:spcAft>
              <a:buFont typeface="Arial" panose="020B0604020202020204" pitchFamily="34" charset="0"/>
              <a:buChar char="•"/>
            </a:pPr>
            <a:r>
              <a:rPr lang="en-US" sz="1700" dirty="0">
                <a:solidFill>
                  <a:schemeClr val="tx2"/>
                </a:solidFill>
                <a:latin typeface="Arial" panose="020B0604020202020204" pitchFamily="34" charset="0"/>
                <a:cs typeface="Arial" panose="020B0604020202020204" pitchFamily="34" charset="0"/>
              </a:rPr>
              <a:t>Customer recommendation systems: “People who bought </a:t>
            </a:r>
            <a:r>
              <a:rPr lang="en-US" sz="1700" i="1" dirty="0">
                <a:solidFill>
                  <a:schemeClr val="tx2"/>
                </a:solidFill>
                <a:latin typeface="Arial" panose="020B0604020202020204" pitchFamily="34" charset="0"/>
                <a:cs typeface="Arial" panose="020B0604020202020204" pitchFamily="34" charset="0"/>
              </a:rPr>
              <a:t>Harry Potter and the Philosopher’s Stone</a:t>
            </a:r>
            <a:r>
              <a:rPr lang="en-US" sz="1700" dirty="0">
                <a:solidFill>
                  <a:schemeClr val="tx2"/>
                </a:solidFill>
                <a:latin typeface="Arial" panose="020B0604020202020204" pitchFamily="34" charset="0"/>
                <a:cs typeface="Arial" panose="020B0604020202020204" pitchFamily="34" charset="0"/>
              </a:rPr>
              <a:t> also bought </a:t>
            </a:r>
            <a:r>
              <a:rPr lang="en-US" sz="1700" i="1" dirty="0">
                <a:solidFill>
                  <a:schemeClr val="tx2"/>
                </a:solidFill>
                <a:latin typeface="Arial" panose="020B0604020202020204" pitchFamily="34" charset="0"/>
                <a:cs typeface="Arial" panose="020B0604020202020204" pitchFamily="34" charset="0"/>
              </a:rPr>
              <a:t>The Hunger Games</a:t>
            </a:r>
            <a:r>
              <a:rPr lang="en-US" sz="1700" dirty="0">
                <a:solidFill>
                  <a:schemeClr val="tx2"/>
                </a:solidFill>
                <a:latin typeface="Arial" panose="020B0604020202020204" pitchFamily="34" charset="0"/>
                <a:cs typeface="Arial" panose="020B0604020202020204" pitchFamily="34" charset="0"/>
              </a:rPr>
              <a:t>…”</a:t>
            </a:r>
          </a:p>
          <a:p>
            <a:pPr marL="514350" lvl="1">
              <a:lnSpc>
                <a:spcPct val="90000"/>
              </a:lnSpc>
              <a:spcAft>
                <a:spcPts val="600"/>
              </a:spcAft>
            </a:pPr>
            <a:endParaRPr lang="en-US" sz="1700" dirty="0">
              <a:solidFill>
                <a:schemeClr val="tx2"/>
              </a:solidFill>
              <a:latin typeface="Arial" panose="020B0604020202020204" pitchFamily="34" charset="0"/>
              <a:cs typeface="Arial" panose="020B0604020202020204" pitchFamily="34" charset="0"/>
            </a:endParaRPr>
          </a:p>
          <a:p>
            <a:pPr marL="742950" lvl="1" indent="-228600">
              <a:lnSpc>
                <a:spcPct val="90000"/>
              </a:lnSpc>
              <a:spcAft>
                <a:spcPts val="600"/>
              </a:spcAft>
              <a:buFont typeface="Arial" panose="020B0604020202020204" pitchFamily="34" charset="0"/>
              <a:buChar char="•"/>
            </a:pPr>
            <a:r>
              <a:rPr lang="en-US" sz="1700" dirty="0">
                <a:solidFill>
                  <a:schemeClr val="tx2"/>
                </a:solidFill>
                <a:latin typeface="Arial" panose="020B0604020202020204" pitchFamily="34" charset="0"/>
                <a:cs typeface="Arial" panose="020B0604020202020204" pitchFamily="34" charset="0"/>
              </a:rPr>
              <a:t>Grouping DNA sequences of different strains of HIV into families of genetically similar viruses</a:t>
            </a:r>
          </a:p>
          <a:p>
            <a:pPr marL="514350" lvl="1">
              <a:lnSpc>
                <a:spcPct val="90000"/>
              </a:lnSpc>
              <a:spcAft>
                <a:spcPts val="600"/>
              </a:spcAft>
            </a:pPr>
            <a:endParaRPr lang="en-US" sz="1700" dirty="0">
              <a:solidFill>
                <a:schemeClr val="tx2"/>
              </a:solidFill>
              <a:latin typeface="Arial" panose="020B0604020202020204" pitchFamily="34" charset="0"/>
              <a:cs typeface="Arial" panose="020B0604020202020204" pitchFamily="34" charset="0"/>
            </a:endParaRPr>
          </a:p>
          <a:p>
            <a:pPr marL="742950" lvl="1" indent="-228600">
              <a:lnSpc>
                <a:spcPct val="90000"/>
              </a:lnSpc>
              <a:spcAft>
                <a:spcPts val="600"/>
              </a:spcAft>
              <a:buFont typeface="Arial" panose="020B0604020202020204" pitchFamily="34" charset="0"/>
              <a:buChar char="•"/>
            </a:pPr>
            <a:r>
              <a:rPr lang="en-US" sz="1700" dirty="0">
                <a:solidFill>
                  <a:schemeClr val="tx2"/>
                </a:solidFill>
                <a:latin typeface="Arial" panose="020B0604020202020204" pitchFamily="34" charset="0"/>
                <a:cs typeface="Arial" panose="020B0604020202020204" pitchFamily="34" charset="0"/>
              </a:rPr>
              <a:t>Identifying fake news by clustering the words used in articles. Certain words may appear more in sensationalized click-bait articles.</a:t>
            </a:r>
          </a:p>
          <a:p>
            <a:pPr marL="514350" lvl="1">
              <a:lnSpc>
                <a:spcPct val="90000"/>
              </a:lnSpc>
              <a:spcAft>
                <a:spcPts val="600"/>
              </a:spcAft>
            </a:pPr>
            <a:endParaRPr lang="en-US" sz="1700" dirty="0">
              <a:solidFill>
                <a:schemeClr val="tx2"/>
              </a:solidFill>
              <a:latin typeface="Arial" panose="020B0604020202020204" pitchFamily="34" charset="0"/>
              <a:cs typeface="Arial" panose="020B0604020202020204" pitchFamily="34" charset="0"/>
            </a:endParaRPr>
          </a:p>
          <a:p>
            <a:pPr marL="742950" lvl="1" indent="-228600">
              <a:lnSpc>
                <a:spcPct val="90000"/>
              </a:lnSpc>
              <a:spcAft>
                <a:spcPts val="600"/>
              </a:spcAft>
              <a:buFont typeface="Arial" panose="020B0604020202020204" pitchFamily="34" charset="0"/>
              <a:buChar char="•"/>
            </a:pPr>
            <a:r>
              <a:rPr lang="en-US" sz="1700" dirty="0">
                <a:solidFill>
                  <a:schemeClr val="tx2"/>
                </a:solidFill>
                <a:latin typeface="Arial" panose="020B0604020202020204" pitchFamily="34" charset="0"/>
                <a:cs typeface="Arial" panose="020B0604020202020204" pitchFamily="34" charset="0"/>
              </a:rPr>
              <a:t>And the more frivolous and fun side projects…</a:t>
            </a:r>
          </a:p>
        </p:txBody>
      </p:sp>
      <p:sp>
        <p:nvSpPr>
          <p:cNvPr id="3" name="Title 2">
            <a:extLst>
              <a:ext uri="{FF2B5EF4-FFF2-40B4-BE49-F238E27FC236}">
                <a16:creationId xmlns:a16="http://schemas.microsoft.com/office/drawing/2014/main" id="{03B342E1-4FF0-4050-1895-84D97002D6A9}"/>
              </a:ext>
            </a:extLst>
          </p:cNvPr>
          <p:cNvSpPr>
            <a:spLocks noGrp="1"/>
          </p:cNvSpPr>
          <p:nvPr>
            <p:ph type="title"/>
          </p:nvPr>
        </p:nvSpPr>
        <p:spPr>
          <a:xfrm>
            <a:off x="838200" y="519964"/>
            <a:ext cx="9977271" cy="548819"/>
          </a:xfrm>
        </p:spPr>
        <p:txBody>
          <a:bodyPr vert="horz" lIns="91440" tIns="45720" rIns="91440" bIns="45720" rtlCol="0" anchor="ctr">
            <a:normAutofit/>
          </a:bodyPr>
          <a:lstStyle/>
          <a:p>
            <a:r>
              <a:rPr lang="en-US" sz="3300" dirty="0"/>
              <a:t>Other use cases</a:t>
            </a:r>
          </a:p>
        </p:txBody>
      </p:sp>
    </p:spTree>
    <p:extLst>
      <p:ext uri="{BB962C8B-B14F-4D97-AF65-F5344CB8AC3E}">
        <p14:creationId xmlns:p14="http://schemas.microsoft.com/office/powerpoint/2010/main" val="3655228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9F91AF-6866-B843-E3F8-C226FC8465D6}"/>
              </a:ext>
            </a:extLst>
          </p:cNvPr>
          <p:cNvSpPr>
            <a:spLocks noGrp="1"/>
          </p:cNvSpPr>
          <p:nvPr>
            <p:ph type="sldNum" sz="quarter" idx="12"/>
          </p:nvPr>
        </p:nvSpPr>
        <p:spPr/>
        <p:txBody>
          <a:bodyPr/>
          <a:lstStyle/>
          <a:p>
            <a:fld id="{016687C5-7511-7743-B429-3BDBE272F28B}" type="slidenum">
              <a:rPr lang="en-US" smtClean="0"/>
              <a:t>11</a:t>
            </a:fld>
            <a:endParaRPr lang="en-US"/>
          </a:p>
        </p:txBody>
      </p:sp>
      <p:pic>
        <p:nvPicPr>
          <p:cNvPr id="8" name="Picture 7" descr="Child playing with blocks">
            <a:extLst>
              <a:ext uri="{FF2B5EF4-FFF2-40B4-BE49-F238E27FC236}">
                <a16:creationId xmlns:a16="http://schemas.microsoft.com/office/drawing/2014/main" id="{60D3A81B-88C5-677A-C683-97867F957634}"/>
              </a:ext>
            </a:extLst>
          </p:cNvPr>
          <p:cNvPicPr>
            <a:picLocks noChangeAspect="1"/>
          </p:cNvPicPr>
          <p:nvPr/>
        </p:nvPicPr>
        <p:blipFill>
          <a:blip r:embed="rId3"/>
          <a:stretch>
            <a:fillRect/>
          </a:stretch>
        </p:blipFill>
        <p:spPr>
          <a:xfrm>
            <a:off x="8229155" y="4122930"/>
            <a:ext cx="3322244" cy="2215106"/>
          </a:xfrm>
          <a:prstGeom prst="rect">
            <a:avLst/>
          </a:prstGeom>
        </p:spPr>
      </p:pic>
      <p:sp>
        <p:nvSpPr>
          <p:cNvPr id="6" name="TextBox 5">
            <a:extLst>
              <a:ext uri="{FF2B5EF4-FFF2-40B4-BE49-F238E27FC236}">
                <a16:creationId xmlns:a16="http://schemas.microsoft.com/office/drawing/2014/main" id="{BF7C8C65-26BC-B85F-555F-393B1F7F99EA}"/>
              </a:ext>
            </a:extLst>
          </p:cNvPr>
          <p:cNvSpPr txBox="1"/>
          <p:nvPr/>
        </p:nvSpPr>
        <p:spPr>
          <a:xfrm>
            <a:off x="838200" y="1538151"/>
            <a:ext cx="8195310" cy="3416320"/>
          </a:xfrm>
          <a:prstGeom prst="rect">
            <a:avLst/>
          </a:prstGeom>
          <a:noFill/>
        </p:spPr>
        <p:txBody>
          <a:bodyPr wrap="square" rtlCol="0">
            <a:spAutoFit/>
          </a:bodyPr>
          <a:lstStyle/>
          <a:p>
            <a:r>
              <a:rPr lang="en-US" sz="3600" dirty="0">
                <a:solidFill>
                  <a:srgbClr val="212322"/>
                </a:solidFill>
              </a:rPr>
              <a:t>“There is no universal definition of what a cluster is: it really depends on the context, and different algorithms will capture different kinds of clusters.”</a:t>
            </a:r>
          </a:p>
          <a:p>
            <a:endParaRPr lang="en-US" sz="3600" dirty="0">
              <a:solidFill>
                <a:srgbClr val="212322"/>
              </a:solidFill>
            </a:endParaRPr>
          </a:p>
          <a:p>
            <a:r>
              <a:rPr lang="en-US" sz="3600" dirty="0">
                <a:solidFill>
                  <a:srgbClr val="212322"/>
                </a:solidFill>
              </a:rPr>
              <a:t>(</a:t>
            </a:r>
            <a:r>
              <a:rPr lang="en-GB" sz="3600" b="0" i="0" dirty="0" err="1">
                <a:solidFill>
                  <a:srgbClr val="212322"/>
                </a:solidFill>
                <a:effectLst/>
                <a:latin typeface="Helvetica" pitchFamily="2" charset="0"/>
              </a:rPr>
              <a:t>Géron</a:t>
            </a:r>
            <a:r>
              <a:rPr lang="en-US" sz="3600" b="0" i="0" dirty="0">
                <a:solidFill>
                  <a:srgbClr val="212322"/>
                </a:solidFill>
                <a:effectLst/>
                <a:latin typeface="Helvetica" pitchFamily="2" charset="0"/>
              </a:rPr>
              <a:t>, 2019)</a:t>
            </a:r>
            <a:endParaRPr lang="en-US" sz="3600" dirty="0">
              <a:solidFill>
                <a:srgbClr val="212322"/>
              </a:solidFill>
            </a:endParaRPr>
          </a:p>
        </p:txBody>
      </p:sp>
      <p:sp>
        <p:nvSpPr>
          <p:cNvPr id="2" name="Title 1">
            <a:extLst>
              <a:ext uri="{FF2B5EF4-FFF2-40B4-BE49-F238E27FC236}">
                <a16:creationId xmlns:a16="http://schemas.microsoft.com/office/drawing/2014/main" id="{449E4E15-3541-792A-1164-DD989DFF48B9}"/>
              </a:ext>
            </a:extLst>
          </p:cNvPr>
          <p:cNvSpPr>
            <a:spLocks noGrp="1"/>
          </p:cNvSpPr>
          <p:nvPr>
            <p:ph type="title"/>
          </p:nvPr>
        </p:nvSpPr>
        <p:spPr/>
        <p:txBody>
          <a:bodyPr/>
          <a:lstStyle/>
          <a:p>
            <a:r>
              <a:rPr lang="en-US" sz="4000" dirty="0"/>
              <a:t>What is a cluster?</a:t>
            </a:r>
          </a:p>
        </p:txBody>
      </p:sp>
    </p:spTree>
    <p:extLst>
      <p:ext uri="{BB962C8B-B14F-4D97-AF65-F5344CB8AC3E}">
        <p14:creationId xmlns:p14="http://schemas.microsoft.com/office/powerpoint/2010/main" val="2226202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E1A791C-58AA-BEFB-A938-B169902505A0}"/>
              </a:ext>
            </a:extLst>
          </p:cNvPr>
          <p:cNvSpPr>
            <a:spLocks noGrp="1"/>
          </p:cNvSpPr>
          <p:nvPr>
            <p:ph type="sldNum" sz="quarter" idx="12"/>
          </p:nvPr>
        </p:nvSpPr>
        <p:spPr/>
        <p:txBody>
          <a:bodyPr/>
          <a:lstStyle/>
          <a:p>
            <a:fld id="{016687C5-7511-7743-B429-3BDBE272F28B}" type="slidenum">
              <a:rPr lang="en-US" smtClean="0"/>
              <a:t>12</a:t>
            </a:fld>
            <a:endParaRPr lang="en-US" dirty="0"/>
          </a:p>
        </p:txBody>
      </p:sp>
      <p:pic>
        <p:nvPicPr>
          <p:cNvPr id="23" name="Graphic 22" descr="Sunglasses face outline with solid fill">
            <a:extLst>
              <a:ext uri="{FF2B5EF4-FFF2-40B4-BE49-F238E27FC236}">
                <a16:creationId xmlns:a16="http://schemas.microsoft.com/office/drawing/2014/main" id="{FAD3FD70-1E6C-2213-17EC-E5E216E1A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3116" y="5383807"/>
            <a:ext cx="1252603" cy="1252603"/>
          </a:xfrm>
          <a:prstGeom prst="rect">
            <a:avLst/>
          </a:prstGeom>
        </p:spPr>
      </p:pic>
      <p:cxnSp>
        <p:nvCxnSpPr>
          <p:cNvPr id="19" name="Straight Arrow Connector 18" descr="A purple arrow pointing towards a smiling face with shades">
            <a:extLst>
              <a:ext uri="{FF2B5EF4-FFF2-40B4-BE49-F238E27FC236}">
                <a16:creationId xmlns:a16="http://schemas.microsoft.com/office/drawing/2014/main" id="{B986437D-5D06-153B-3A8F-70CB4956F6BD}"/>
              </a:ext>
            </a:extLst>
          </p:cNvPr>
          <p:cNvCxnSpPr/>
          <p:nvPr/>
        </p:nvCxnSpPr>
        <p:spPr>
          <a:xfrm>
            <a:off x="8131939" y="6031462"/>
            <a:ext cx="1252603" cy="0"/>
          </a:xfrm>
          <a:prstGeom prst="straightConnector1">
            <a:avLst/>
          </a:prstGeom>
          <a:ln w="635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78C9AE4-750F-B710-E743-6AF709BAEFB0}"/>
              </a:ext>
            </a:extLst>
          </p:cNvPr>
          <p:cNvSpPr txBox="1"/>
          <p:nvPr/>
        </p:nvSpPr>
        <p:spPr>
          <a:xfrm>
            <a:off x="1720964" y="5646742"/>
            <a:ext cx="8193495" cy="769441"/>
          </a:xfrm>
          <a:prstGeom prst="rect">
            <a:avLst/>
          </a:prstGeom>
          <a:noFill/>
        </p:spPr>
        <p:txBody>
          <a:bodyPr wrap="square" rtlCol="0">
            <a:spAutoFit/>
          </a:bodyPr>
          <a:lstStyle/>
          <a:p>
            <a:r>
              <a:rPr lang="en-US" sz="4400" dirty="0">
                <a:solidFill>
                  <a:schemeClr val="tx2"/>
                </a:solidFill>
              </a:rPr>
              <a:t>EXPLORE YOUR DATA</a:t>
            </a:r>
          </a:p>
        </p:txBody>
      </p:sp>
      <p:sp>
        <p:nvSpPr>
          <p:cNvPr id="13" name="TextBox 12">
            <a:extLst>
              <a:ext uri="{FF2B5EF4-FFF2-40B4-BE49-F238E27FC236}">
                <a16:creationId xmlns:a16="http://schemas.microsoft.com/office/drawing/2014/main" id="{F22EAF97-0726-D7B1-833F-561712EF131B}"/>
              </a:ext>
            </a:extLst>
          </p:cNvPr>
          <p:cNvSpPr txBox="1"/>
          <p:nvPr/>
        </p:nvSpPr>
        <p:spPr>
          <a:xfrm>
            <a:off x="1521463" y="5273986"/>
            <a:ext cx="548640" cy="369332"/>
          </a:xfrm>
          <a:prstGeom prst="rect">
            <a:avLst/>
          </a:prstGeom>
          <a:noFill/>
        </p:spPr>
        <p:txBody>
          <a:bodyPr wrap="square" rtlCol="0">
            <a:spAutoFit/>
          </a:bodyPr>
          <a:lstStyle/>
          <a:p>
            <a:r>
              <a:rPr lang="en-US" dirty="0">
                <a:solidFill>
                  <a:schemeClr val="tx2"/>
                </a:solidFill>
              </a:rPr>
              <a:t>?</a:t>
            </a:r>
          </a:p>
        </p:txBody>
      </p:sp>
      <p:sp>
        <p:nvSpPr>
          <p:cNvPr id="10" name="TextBox 9">
            <a:extLst>
              <a:ext uri="{FF2B5EF4-FFF2-40B4-BE49-F238E27FC236}">
                <a16:creationId xmlns:a16="http://schemas.microsoft.com/office/drawing/2014/main" id="{8568CB6E-D77B-AA35-ED54-499EBC7926B7}"/>
              </a:ext>
            </a:extLst>
          </p:cNvPr>
          <p:cNvSpPr txBox="1"/>
          <p:nvPr/>
        </p:nvSpPr>
        <p:spPr>
          <a:xfrm>
            <a:off x="1396457" y="5410282"/>
            <a:ext cx="548640" cy="369332"/>
          </a:xfrm>
          <a:prstGeom prst="rect">
            <a:avLst/>
          </a:prstGeom>
          <a:noFill/>
        </p:spPr>
        <p:txBody>
          <a:bodyPr wrap="square" rtlCol="0">
            <a:spAutoFit/>
          </a:bodyPr>
          <a:lstStyle/>
          <a:p>
            <a:r>
              <a:rPr lang="en-US" dirty="0">
                <a:solidFill>
                  <a:schemeClr val="tx2"/>
                </a:solidFill>
              </a:rPr>
              <a:t>?</a:t>
            </a:r>
          </a:p>
        </p:txBody>
      </p:sp>
      <p:sp>
        <p:nvSpPr>
          <p:cNvPr id="9" name="TextBox 8">
            <a:extLst>
              <a:ext uri="{FF2B5EF4-FFF2-40B4-BE49-F238E27FC236}">
                <a16:creationId xmlns:a16="http://schemas.microsoft.com/office/drawing/2014/main" id="{1353BB25-131A-F67D-7AA2-4E75278B31F8}"/>
              </a:ext>
            </a:extLst>
          </p:cNvPr>
          <p:cNvSpPr txBox="1"/>
          <p:nvPr/>
        </p:nvSpPr>
        <p:spPr>
          <a:xfrm>
            <a:off x="1244057" y="5257882"/>
            <a:ext cx="548640" cy="369332"/>
          </a:xfrm>
          <a:prstGeom prst="rect">
            <a:avLst/>
          </a:prstGeom>
          <a:noFill/>
        </p:spPr>
        <p:txBody>
          <a:bodyPr wrap="square" rtlCol="0">
            <a:spAutoFit/>
          </a:bodyPr>
          <a:lstStyle/>
          <a:p>
            <a:r>
              <a:rPr lang="en-US" dirty="0">
                <a:solidFill>
                  <a:schemeClr val="tx2"/>
                </a:solidFill>
              </a:rPr>
              <a:t>?</a:t>
            </a:r>
          </a:p>
        </p:txBody>
      </p:sp>
      <p:pic>
        <p:nvPicPr>
          <p:cNvPr id="8" name="Graphic 7" descr="Worried face outline with solid fill">
            <a:extLst>
              <a:ext uri="{FF2B5EF4-FFF2-40B4-BE49-F238E27FC236}">
                <a16:creationId xmlns:a16="http://schemas.microsoft.com/office/drawing/2014/main" id="{2089BBE7-64CE-DAD4-42B7-B7ABB444EB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344" y="5437190"/>
            <a:ext cx="1199220" cy="1199220"/>
          </a:xfrm>
          <a:prstGeom prst="rect">
            <a:avLst/>
          </a:prstGeom>
        </p:spPr>
      </p:pic>
      <p:sp>
        <p:nvSpPr>
          <p:cNvPr id="3" name="TextBox 2">
            <a:extLst>
              <a:ext uri="{FF2B5EF4-FFF2-40B4-BE49-F238E27FC236}">
                <a16:creationId xmlns:a16="http://schemas.microsoft.com/office/drawing/2014/main" id="{18094D69-21A1-4CFB-A8C4-B8C8A39E28D3}"/>
              </a:ext>
            </a:extLst>
          </p:cNvPr>
          <p:cNvSpPr txBox="1"/>
          <p:nvPr/>
        </p:nvSpPr>
        <p:spPr>
          <a:xfrm>
            <a:off x="369344" y="4872446"/>
            <a:ext cx="7259365" cy="369332"/>
          </a:xfrm>
          <a:prstGeom prst="rect">
            <a:avLst/>
          </a:prstGeom>
          <a:noFill/>
        </p:spPr>
        <p:txBody>
          <a:bodyPr wrap="square" rtlCol="0">
            <a:spAutoFit/>
          </a:bodyPr>
          <a:lstStyle/>
          <a:p>
            <a:r>
              <a:rPr lang="en-US" dirty="0"/>
              <a:t>How do I know which type of algorithm is right for me?</a:t>
            </a:r>
          </a:p>
        </p:txBody>
      </p:sp>
      <p:pic>
        <p:nvPicPr>
          <p:cNvPr id="22" name="Graphic 21" descr="An image of hierarchical clustering">
            <a:extLst>
              <a:ext uri="{FF2B5EF4-FFF2-40B4-BE49-F238E27FC236}">
                <a16:creationId xmlns:a16="http://schemas.microsoft.com/office/drawing/2014/main" id="{842A5DFF-742A-7F01-2B4F-9DEACA44CB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7306" y="2468584"/>
            <a:ext cx="3045807" cy="2008039"/>
          </a:xfrm>
          <a:prstGeom prst="rect">
            <a:avLst/>
          </a:prstGeom>
        </p:spPr>
      </p:pic>
      <p:sp>
        <p:nvSpPr>
          <p:cNvPr id="14" name="TextBox 13">
            <a:extLst>
              <a:ext uri="{FF2B5EF4-FFF2-40B4-BE49-F238E27FC236}">
                <a16:creationId xmlns:a16="http://schemas.microsoft.com/office/drawing/2014/main" id="{1CAC541F-2D60-FA82-8145-DED79561AA91}"/>
              </a:ext>
            </a:extLst>
          </p:cNvPr>
          <p:cNvSpPr txBox="1"/>
          <p:nvPr/>
        </p:nvSpPr>
        <p:spPr>
          <a:xfrm>
            <a:off x="8912093" y="1422318"/>
            <a:ext cx="6097904" cy="369332"/>
          </a:xfrm>
          <a:prstGeom prst="rect">
            <a:avLst/>
          </a:prstGeom>
          <a:noFill/>
        </p:spPr>
        <p:txBody>
          <a:bodyPr wrap="square">
            <a:spAutoFit/>
          </a:bodyPr>
          <a:lstStyle/>
          <a:p>
            <a:r>
              <a:rPr lang="en-US" dirty="0">
                <a:solidFill>
                  <a:srgbClr val="212322"/>
                </a:solidFill>
                <a:highlight>
                  <a:srgbClr val="FFFF00"/>
                </a:highlight>
              </a:rPr>
              <a:t>Hierarchical clustering</a:t>
            </a:r>
          </a:p>
        </p:txBody>
      </p:sp>
      <p:pic>
        <p:nvPicPr>
          <p:cNvPr id="20" name="Graphic 19" descr="An image of distribution-based clustering with 3 clusters of different sizes">
            <a:extLst>
              <a:ext uri="{FF2B5EF4-FFF2-40B4-BE49-F238E27FC236}">
                <a16:creationId xmlns:a16="http://schemas.microsoft.com/office/drawing/2014/main" id="{F35EA239-933F-D0AD-EB2A-F5CA8269F1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0938" y="2655280"/>
            <a:ext cx="2837303" cy="1949655"/>
          </a:xfrm>
          <a:prstGeom prst="rect">
            <a:avLst/>
          </a:prstGeom>
        </p:spPr>
      </p:pic>
      <p:sp>
        <p:nvSpPr>
          <p:cNvPr id="12" name="TextBox 11">
            <a:extLst>
              <a:ext uri="{FF2B5EF4-FFF2-40B4-BE49-F238E27FC236}">
                <a16:creationId xmlns:a16="http://schemas.microsoft.com/office/drawing/2014/main" id="{10C9D4F2-7959-EF40-14EB-0BB83C57F8F1}"/>
              </a:ext>
            </a:extLst>
          </p:cNvPr>
          <p:cNvSpPr txBox="1"/>
          <p:nvPr/>
        </p:nvSpPr>
        <p:spPr>
          <a:xfrm>
            <a:off x="5826835" y="1393593"/>
            <a:ext cx="2068830" cy="369332"/>
          </a:xfrm>
          <a:prstGeom prst="rect">
            <a:avLst/>
          </a:prstGeom>
          <a:noFill/>
        </p:spPr>
        <p:txBody>
          <a:bodyPr wrap="square" rtlCol="0">
            <a:spAutoFit/>
          </a:bodyPr>
          <a:lstStyle/>
          <a:p>
            <a:r>
              <a:rPr lang="en-US" dirty="0">
                <a:solidFill>
                  <a:srgbClr val="212322"/>
                </a:solidFill>
              </a:rPr>
              <a:t>Distribution-based</a:t>
            </a:r>
          </a:p>
        </p:txBody>
      </p:sp>
      <p:pic>
        <p:nvPicPr>
          <p:cNvPr id="18" name="Graphic 17" descr="An image of density-based clustering with 2 clusters of different densities ">
            <a:extLst>
              <a:ext uri="{FF2B5EF4-FFF2-40B4-BE49-F238E27FC236}">
                <a16:creationId xmlns:a16="http://schemas.microsoft.com/office/drawing/2014/main" id="{BBE0CB26-6333-C277-E45F-3647DC49EC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11522" y="2170747"/>
            <a:ext cx="2809416" cy="2377904"/>
          </a:xfrm>
          <a:prstGeom prst="rect">
            <a:avLst/>
          </a:prstGeom>
        </p:spPr>
      </p:pic>
      <p:sp>
        <p:nvSpPr>
          <p:cNvPr id="7" name="TextBox 6">
            <a:extLst>
              <a:ext uri="{FF2B5EF4-FFF2-40B4-BE49-F238E27FC236}">
                <a16:creationId xmlns:a16="http://schemas.microsoft.com/office/drawing/2014/main" id="{3173313F-9FF0-3AF9-F7E9-9E57C61B5765}"/>
              </a:ext>
            </a:extLst>
          </p:cNvPr>
          <p:cNvSpPr txBox="1"/>
          <p:nvPr/>
        </p:nvSpPr>
        <p:spPr>
          <a:xfrm>
            <a:off x="3169951" y="1420810"/>
            <a:ext cx="1965960" cy="369332"/>
          </a:xfrm>
          <a:prstGeom prst="rect">
            <a:avLst/>
          </a:prstGeom>
          <a:noFill/>
        </p:spPr>
        <p:txBody>
          <a:bodyPr wrap="square" rtlCol="0">
            <a:spAutoFit/>
          </a:bodyPr>
          <a:lstStyle/>
          <a:p>
            <a:r>
              <a:rPr lang="en-US" dirty="0">
                <a:solidFill>
                  <a:srgbClr val="212322"/>
                </a:solidFill>
              </a:rPr>
              <a:t>Density-based</a:t>
            </a:r>
            <a:r>
              <a:rPr lang="en-US" dirty="0"/>
              <a:t> </a:t>
            </a:r>
          </a:p>
        </p:txBody>
      </p:sp>
      <p:pic>
        <p:nvPicPr>
          <p:cNvPr id="16" name="Graphic 15" descr="An image of centroid-based clustering with 4 centroids">
            <a:extLst>
              <a:ext uri="{FF2B5EF4-FFF2-40B4-BE49-F238E27FC236}">
                <a16:creationId xmlns:a16="http://schemas.microsoft.com/office/drawing/2014/main" id="{A223B08D-7E62-97A1-CE4C-65D2C648F6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0955" y="2309348"/>
            <a:ext cx="2545111" cy="2239303"/>
          </a:xfrm>
          <a:prstGeom prst="rect">
            <a:avLst/>
          </a:prstGeom>
        </p:spPr>
      </p:pic>
      <p:sp>
        <p:nvSpPr>
          <p:cNvPr id="11" name="TextBox 10">
            <a:extLst>
              <a:ext uri="{FF2B5EF4-FFF2-40B4-BE49-F238E27FC236}">
                <a16:creationId xmlns:a16="http://schemas.microsoft.com/office/drawing/2014/main" id="{DC29D27A-E562-41D2-D10B-F291FDA2E574}"/>
              </a:ext>
            </a:extLst>
          </p:cNvPr>
          <p:cNvSpPr txBox="1"/>
          <p:nvPr/>
        </p:nvSpPr>
        <p:spPr>
          <a:xfrm>
            <a:off x="369344" y="1420810"/>
            <a:ext cx="1817370" cy="369332"/>
          </a:xfrm>
          <a:prstGeom prst="rect">
            <a:avLst/>
          </a:prstGeom>
          <a:noFill/>
        </p:spPr>
        <p:txBody>
          <a:bodyPr wrap="square" rtlCol="0">
            <a:spAutoFit/>
          </a:bodyPr>
          <a:lstStyle/>
          <a:p>
            <a:r>
              <a:rPr lang="en-US" dirty="0">
                <a:solidFill>
                  <a:srgbClr val="212322"/>
                </a:solidFill>
                <a:highlight>
                  <a:srgbClr val="FFFF00"/>
                </a:highlight>
              </a:rPr>
              <a:t>Centroid-based</a:t>
            </a:r>
          </a:p>
        </p:txBody>
      </p:sp>
      <p:sp>
        <p:nvSpPr>
          <p:cNvPr id="2" name="Title 1">
            <a:extLst>
              <a:ext uri="{FF2B5EF4-FFF2-40B4-BE49-F238E27FC236}">
                <a16:creationId xmlns:a16="http://schemas.microsoft.com/office/drawing/2014/main" id="{E2A438A1-A0C2-72E5-F06F-140E9E40954B}"/>
              </a:ext>
            </a:extLst>
          </p:cNvPr>
          <p:cNvSpPr>
            <a:spLocks noGrp="1"/>
          </p:cNvSpPr>
          <p:nvPr>
            <p:ph type="title"/>
          </p:nvPr>
        </p:nvSpPr>
        <p:spPr>
          <a:xfrm>
            <a:off x="369344" y="436953"/>
            <a:ext cx="9977271" cy="548819"/>
          </a:xfrm>
        </p:spPr>
        <p:txBody>
          <a:bodyPr/>
          <a:lstStyle/>
          <a:p>
            <a:r>
              <a:rPr lang="en-US" dirty="0"/>
              <a:t>Types of clustering algorithms</a:t>
            </a:r>
          </a:p>
        </p:txBody>
      </p:sp>
    </p:spTree>
    <p:extLst>
      <p:ext uri="{BB962C8B-B14F-4D97-AF65-F5344CB8AC3E}">
        <p14:creationId xmlns:p14="http://schemas.microsoft.com/office/powerpoint/2010/main" val="1243078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EA781-0E28-0399-8C94-3DC0E682BEA6}"/>
              </a:ext>
            </a:extLst>
          </p:cNvPr>
          <p:cNvSpPr>
            <a:spLocks noGrp="1"/>
          </p:cNvSpPr>
          <p:nvPr>
            <p:ph type="sldNum" sz="quarter" idx="12"/>
          </p:nvPr>
        </p:nvSpPr>
        <p:spPr/>
        <p:txBody>
          <a:bodyPr/>
          <a:lstStyle/>
          <a:p>
            <a:fld id="{016687C5-7511-7743-B429-3BDBE272F28B}" type="slidenum">
              <a:rPr lang="en-US" smtClean="0"/>
              <a:t>13</a:t>
            </a:fld>
            <a:endParaRPr lang="en-US" dirty="0"/>
          </a:p>
        </p:txBody>
      </p:sp>
      <p:pic>
        <p:nvPicPr>
          <p:cNvPr id="1026" name="Picture 2" descr="malp 0323">
            <a:extLst>
              <a:ext uri="{FF2B5EF4-FFF2-40B4-BE49-F238E27FC236}">
                <a16:creationId xmlns:a16="http://schemas.microsoft.com/office/drawing/2014/main" id="{88079279-4F9A-3CF6-E156-058C8CBFA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08441"/>
            <a:ext cx="6061009" cy="50411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BFD7F2-D0C3-C628-503A-E41711011DCA}"/>
              </a:ext>
            </a:extLst>
          </p:cNvPr>
          <p:cNvSpPr txBox="1"/>
          <p:nvPr/>
        </p:nvSpPr>
        <p:spPr>
          <a:xfrm>
            <a:off x="563880" y="1179770"/>
            <a:ext cx="4947780"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212322"/>
                </a:solidFill>
              </a:rPr>
              <a:t>We want to separate our data points into k clusters </a:t>
            </a:r>
          </a:p>
          <a:p>
            <a:endParaRPr lang="en-US" sz="2000" dirty="0">
              <a:solidFill>
                <a:srgbClr val="212322"/>
              </a:solidFill>
            </a:endParaRPr>
          </a:p>
          <a:p>
            <a:pPr marL="285750" indent="-285750">
              <a:buFont typeface="Arial" panose="020B0604020202020204" pitchFamily="34" charset="0"/>
              <a:buChar char="•"/>
            </a:pPr>
            <a:r>
              <a:rPr lang="en-US" sz="2000" dirty="0">
                <a:solidFill>
                  <a:srgbClr val="212322"/>
                </a:solidFill>
              </a:rPr>
              <a:t>First, we initialize the algorithm with k random points (our centroids)</a:t>
            </a:r>
          </a:p>
          <a:p>
            <a:endParaRPr lang="en-US" sz="2000" dirty="0">
              <a:solidFill>
                <a:srgbClr val="212322"/>
              </a:solidFill>
            </a:endParaRPr>
          </a:p>
          <a:p>
            <a:pPr marL="285750" indent="-285750">
              <a:buFont typeface="Arial" panose="020B0604020202020204" pitchFamily="34" charset="0"/>
              <a:buChar char="•"/>
            </a:pPr>
            <a:r>
              <a:rPr lang="en-US" sz="2000" dirty="0">
                <a:solidFill>
                  <a:srgbClr val="212322"/>
                </a:solidFill>
                <a:highlight>
                  <a:srgbClr val="FFFF00"/>
                </a:highlight>
              </a:rPr>
              <a:t>Then, we assign each data point to its nearest initialisation point – using the Euclidean distance</a:t>
            </a:r>
          </a:p>
          <a:p>
            <a:pPr marL="285750" indent="-285750">
              <a:buFont typeface="Arial" panose="020B0604020202020204" pitchFamily="34" charset="0"/>
              <a:buChar char="•"/>
            </a:pPr>
            <a:r>
              <a:rPr lang="en-US" sz="2000" dirty="0">
                <a:solidFill>
                  <a:srgbClr val="212322"/>
                </a:solidFill>
                <a:highlight>
                  <a:srgbClr val="FFFF00"/>
                </a:highlight>
              </a:rPr>
              <a:t>Once each data point is assigned, we relocate the initialisation point to the mean of the data points that were assigned to it</a:t>
            </a:r>
          </a:p>
          <a:p>
            <a:endParaRPr lang="en-US" sz="2000" dirty="0">
              <a:solidFill>
                <a:srgbClr val="212322"/>
              </a:solidFill>
              <a:highlight>
                <a:srgbClr val="FFFF00"/>
              </a:highlight>
            </a:endParaRPr>
          </a:p>
          <a:p>
            <a:pPr marL="285750" indent="-285750">
              <a:buFont typeface="Arial" panose="020B0604020202020204" pitchFamily="34" charset="0"/>
              <a:buChar char="•"/>
            </a:pPr>
            <a:r>
              <a:rPr lang="en-US" sz="2000" dirty="0">
                <a:solidFill>
                  <a:srgbClr val="212322"/>
                </a:solidFill>
              </a:rPr>
              <a:t>Repeat the highlighted steps until the assignment of data points to centroids remains unchanged</a:t>
            </a:r>
          </a:p>
        </p:txBody>
      </p:sp>
      <p:sp>
        <p:nvSpPr>
          <p:cNvPr id="3" name="Title 2">
            <a:extLst>
              <a:ext uri="{FF2B5EF4-FFF2-40B4-BE49-F238E27FC236}">
                <a16:creationId xmlns:a16="http://schemas.microsoft.com/office/drawing/2014/main" id="{275760D4-9866-6FA8-C335-15F0703FBAE1}"/>
              </a:ext>
            </a:extLst>
          </p:cNvPr>
          <p:cNvSpPr>
            <a:spLocks noGrp="1"/>
          </p:cNvSpPr>
          <p:nvPr>
            <p:ph type="title"/>
          </p:nvPr>
        </p:nvSpPr>
        <p:spPr>
          <a:xfrm>
            <a:off x="563880" y="353695"/>
            <a:ext cx="9977271" cy="548819"/>
          </a:xfrm>
        </p:spPr>
        <p:txBody>
          <a:bodyPr/>
          <a:lstStyle/>
          <a:p>
            <a:r>
              <a:rPr lang="en-US" dirty="0"/>
              <a:t>K-Means clustering</a:t>
            </a:r>
          </a:p>
        </p:txBody>
      </p:sp>
    </p:spTree>
    <p:extLst>
      <p:ext uri="{BB962C8B-B14F-4D97-AF65-F5344CB8AC3E}">
        <p14:creationId xmlns:p14="http://schemas.microsoft.com/office/powerpoint/2010/main" val="1882128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33F074-66C1-44DE-1DB7-ABBF82C6C38C}"/>
              </a:ext>
            </a:extLst>
          </p:cNvPr>
          <p:cNvSpPr>
            <a:spLocks noGrp="1"/>
          </p:cNvSpPr>
          <p:nvPr>
            <p:ph type="sldNum" sz="quarter" idx="12"/>
          </p:nvPr>
        </p:nvSpPr>
        <p:spPr/>
        <p:txBody>
          <a:bodyPr/>
          <a:lstStyle/>
          <a:p>
            <a:fld id="{016687C5-7511-7743-B429-3BDBE272F28B}" type="slidenum">
              <a:rPr lang="en-US" smtClean="0"/>
              <a:t>14</a:t>
            </a:fld>
            <a:endParaRPr lang="en-US" dirty="0"/>
          </a:p>
        </p:txBody>
      </p:sp>
      <p:pic>
        <p:nvPicPr>
          <p:cNvPr id="5" name="Graphic 4" descr="Pencil with solid fill">
            <a:extLst>
              <a:ext uri="{FF2B5EF4-FFF2-40B4-BE49-F238E27FC236}">
                <a16:creationId xmlns:a16="http://schemas.microsoft.com/office/drawing/2014/main" id="{9A2C8CC9-9BBD-E666-2BF6-2DAD31A6A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0911" y="133393"/>
            <a:ext cx="3003115" cy="3003115"/>
          </a:xfrm>
          <a:prstGeom prst="rect">
            <a:avLst/>
          </a:prstGeom>
        </p:spPr>
      </p:pic>
      <p:pic>
        <p:nvPicPr>
          <p:cNvPr id="2050" name="Picture 2" descr="Machine Learning for Data Streams">
            <a:extLst>
              <a:ext uri="{FF2B5EF4-FFF2-40B4-BE49-F238E27FC236}">
                <a16:creationId xmlns:a16="http://schemas.microsoft.com/office/drawing/2014/main" id="{012FB9DB-8F21-79E0-B1F8-6ABF4B70EF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63148"/>
            <a:ext cx="5925855" cy="35317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63FAD9C-F80F-047B-9ECC-73D884965C0D}"/>
              </a:ext>
            </a:extLst>
          </p:cNvPr>
          <p:cNvSpPr>
            <a:spLocks noGrp="1"/>
          </p:cNvSpPr>
          <p:nvPr>
            <p:ph type="title"/>
          </p:nvPr>
        </p:nvSpPr>
        <p:spPr/>
        <p:txBody>
          <a:bodyPr/>
          <a:lstStyle/>
          <a:p>
            <a:r>
              <a:rPr lang="en-US" dirty="0"/>
              <a:t>Introducing pseudocode…</a:t>
            </a:r>
          </a:p>
        </p:txBody>
      </p:sp>
    </p:spTree>
    <p:extLst>
      <p:ext uri="{BB962C8B-B14F-4D97-AF65-F5344CB8AC3E}">
        <p14:creationId xmlns:p14="http://schemas.microsoft.com/office/powerpoint/2010/main" val="2762136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62A3CF-9BAC-BA1C-C8EF-610B2CFB212C}"/>
              </a:ext>
            </a:extLst>
          </p:cNvPr>
          <p:cNvSpPr>
            <a:spLocks noGrp="1"/>
          </p:cNvSpPr>
          <p:nvPr>
            <p:ph type="sldNum" sz="quarter" idx="12"/>
          </p:nvPr>
        </p:nvSpPr>
        <p:spPr/>
        <p:txBody>
          <a:bodyPr/>
          <a:lstStyle/>
          <a:p>
            <a:fld id="{016687C5-7511-7743-B429-3BDBE272F28B}" type="slidenum">
              <a:rPr lang="en-US" smtClean="0"/>
              <a:t>15</a:t>
            </a:fld>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BC7CCCC1-482B-8FBE-1C8C-135386794D7A}"/>
              </a:ext>
            </a:extLst>
          </p:cNvPr>
          <p:cNvPicPr>
            <a:picLocks noChangeAspect="1"/>
          </p:cNvPicPr>
          <p:nvPr/>
        </p:nvPicPr>
        <p:blipFill>
          <a:blip r:embed="rId3"/>
          <a:stretch>
            <a:fillRect/>
          </a:stretch>
        </p:blipFill>
        <p:spPr>
          <a:xfrm>
            <a:off x="5025351" y="1482802"/>
            <a:ext cx="5929100" cy="4304689"/>
          </a:xfrm>
          <a:prstGeom prst="rect">
            <a:avLst/>
          </a:prstGeom>
          <a:ln>
            <a:solidFill>
              <a:schemeClr val="tx2"/>
            </a:solidFill>
          </a:ln>
        </p:spPr>
      </p:pic>
      <p:pic>
        <p:nvPicPr>
          <p:cNvPr id="7" name="Graphic 6" descr="Clipboard Ticked with solid fill">
            <a:extLst>
              <a:ext uri="{FF2B5EF4-FFF2-40B4-BE49-F238E27FC236}">
                <a16:creationId xmlns:a16="http://schemas.microsoft.com/office/drawing/2014/main" id="{C84D3509-5F5F-E0DC-C9BB-A3657DA3C7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96" y="1633263"/>
            <a:ext cx="4003765" cy="4003765"/>
          </a:xfrm>
          <a:prstGeom prst="rect">
            <a:avLst/>
          </a:prstGeom>
        </p:spPr>
      </p:pic>
      <p:sp>
        <p:nvSpPr>
          <p:cNvPr id="3" name="Title 2">
            <a:extLst>
              <a:ext uri="{FF2B5EF4-FFF2-40B4-BE49-F238E27FC236}">
                <a16:creationId xmlns:a16="http://schemas.microsoft.com/office/drawing/2014/main" id="{754385E1-D37D-F7D0-51B7-F706716CDF37}"/>
              </a:ext>
            </a:extLst>
          </p:cNvPr>
          <p:cNvSpPr>
            <a:spLocks noGrp="1"/>
          </p:cNvSpPr>
          <p:nvPr>
            <p:ph type="title"/>
          </p:nvPr>
        </p:nvSpPr>
        <p:spPr/>
        <p:txBody>
          <a:bodyPr/>
          <a:lstStyle/>
          <a:p>
            <a:r>
              <a:rPr lang="en-US" dirty="0"/>
              <a:t>Pseudo English</a:t>
            </a:r>
          </a:p>
        </p:txBody>
      </p:sp>
    </p:spTree>
    <p:extLst>
      <p:ext uri="{BB962C8B-B14F-4D97-AF65-F5344CB8AC3E}">
        <p14:creationId xmlns:p14="http://schemas.microsoft.com/office/powerpoint/2010/main" val="57558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33F074-66C1-44DE-1DB7-ABBF82C6C38C}"/>
              </a:ext>
            </a:extLst>
          </p:cNvPr>
          <p:cNvSpPr>
            <a:spLocks noGrp="1"/>
          </p:cNvSpPr>
          <p:nvPr>
            <p:ph type="sldNum" sz="quarter" idx="12"/>
          </p:nvPr>
        </p:nvSpPr>
        <p:spPr/>
        <p:txBody>
          <a:bodyPr/>
          <a:lstStyle/>
          <a:p>
            <a:fld id="{016687C5-7511-7743-B429-3BDBE272F28B}" type="slidenum">
              <a:rPr lang="en-US" smtClean="0"/>
              <a:t>16</a:t>
            </a:fld>
            <a:endParaRPr lang="en-US" dirty="0"/>
          </a:p>
        </p:txBody>
      </p:sp>
      <p:pic>
        <p:nvPicPr>
          <p:cNvPr id="5" name="Graphic 4" descr="Pencil with solid fill">
            <a:extLst>
              <a:ext uri="{FF2B5EF4-FFF2-40B4-BE49-F238E27FC236}">
                <a16:creationId xmlns:a16="http://schemas.microsoft.com/office/drawing/2014/main" id="{9A2C8CC9-9BBD-E666-2BF6-2DAD31A6A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0911" y="133393"/>
            <a:ext cx="3003115" cy="3003115"/>
          </a:xfrm>
          <a:prstGeom prst="rect">
            <a:avLst/>
          </a:prstGeom>
        </p:spPr>
      </p:pic>
      <p:pic>
        <p:nvPicPr>
          <p:cNvPr id="2050" name="Picture 2" descr="Machine Learning for Data Streams">
            <a:extLst>
              <a:ext uri="{FF2B5EF4-FFF2-40B4-BE49-F238E27FC236}">
                <a16:creationId xmlns:a16="http://schemas.microsoft.com/office/drawing/2014/main" id="{012FB9DB-8F21-79E0-B1F8-6ABF4B70EF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63148"/>
            <a:ext cx="5925855" cy="35317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63FAD9C-F80F-047B-9ECC-73D884965C0D}"/>
              </a:ext>
            </a:extLst>
          </p:cNvPr>
          <p:cNvSpPr>
            <a:spLocks noGrp="1"/>
          </p:cNvSpPr>
          <p:nvPr>
            <p:ph type="title"/>
          </p:nvPr>
        </p:nvSpPr>
        <p:spPr/>
        <p:txBody>
          <a:bodyPr/>
          <a:lstStyle/>
          <a:p>
            <a:r>
              <a:rPr lang="en-US" dirty="0"/>
              <a:t>Pseudocode </a:t>
            </a:r>
          </a:p>
        </p:txBody>
      </p:sp>
    </p:spTree>
    <p:extLst>
      <p:ext uri="{BB962C8B-B14F-4D97-AF65-F5344CB8AC3E}">
        <p14:creationId xmlns:p14="http://schemas.microsoft.com/office/powerpoint/2010/main" val="344945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044512-F10C-F88A-43B3-1A76E36C55FE}"/>
              </a:ext>
            </a:extLst>
          </p:cNvPr>
          <p:cNvSpPr>
            <a:spLocks noGrp="1"/>
          </p:cNvSpPr>
          <p:nvPr>
            <p:ph type="sldNum" sz="quarter" idx="12"/>
          </p:nvPr>
        </p:nvSpPr>
        <p:spPr/>
        <p:txBody>
          <a:bodyPr/>
          <a:lstStyle/>
          <a:p>
            <a:fld id="{016687C5-7511-7743-B429-3BDBE272F28B}" type="slidenum">
              <a:rPr lang="en-US" smtClean="0"/>
              <a:t>17</a:t>
            </a:fld>
            <a:endParaRPr lang="en-US" dirty="0"/>
          </a:p>
        </p:txBody>
      </p:sp>
      <p:pic>
        <p:nvPicPr>
          <p:cNvPr id="7" name="Picture 6" descr="A picture containing text&#10;&#10;Description automatically generated">
            <a:extLst>
              <a:ext uri="{FF2B5EF4-FFF2-40B4-BE49-F238E27FC236}">
                <a16:creationId xmlns:a16="http://schemas.microsoft.com/office/drawing/2014/main" id="{4A39ED90-0944-1ACC-B878-267187F38411}"/>
              </a:ext>
            </a:extLst>
          </p:cNvPr>
          <p:cNvPicPr>
            <a:picLocks noChangeAspect="1"/>
          </p:cNvPicPr>
          <p:nvPr/>
        </p:nvPicPr>
        <p:blipFill>
          <a:blip r:embed="rId3"/>
          <a:stretch>
            <a:fillRect/>
          </a:stretch>
        </p:blipFill>
        <p:spPr>
          <a:xfrm>
            <a:off x="4671098" y="1144261"/>
            <a:ext cx="3939502" cy="5577214"/>
          </a:xfrm>
          <a:prstGeom prst="rect">
            <a:avLst/>
          </a:prstGeom>
          <a:ln>
            <a:solidFill>
              <a:schemeClr val="tx2"/>
            </a:solidFill>
          </a:ln>
        </p:spPr>
      </p:pic>
      <p:pic>
        <p:nvPicPr>
          <p:cNvPr id="5" name="Picture 4" descr="Text&#10;&#10;Description automatically generated with medium confidence">
            <a:extLst>
              <a:ext uri="{FF2B5EF4-FFF2-40B4-BE49-F238E27FC236}">
                <a16:creationId xmlns:a16="http://schemas.microsoft.com/office/drawing/2014/main" id="{8FF09E99-9357-B38A-0A99-F8C312481D22}"/>
              </a:ext>
            </a:extLst>
          </p:cNvPr>
          <p:cNvPicPr>
            <a:picLocks noChangeAspect="1"/>
          </p:cNvPicPr>
          <p:nvPr/>
        </p:nvPicPr>
        <p:blipFill>
          <a:blip r:embed="rId4"/>
          <a:stretch>
            <a:fillRect/>
          </a:stretch>
        </p:blipFill>
        <p:spPr>
          <a:xfrm>
            <a:off x="399006" y="1144261"/>
            <a:ext cx="4030110" cy="5577214"/>
          </a:xfrm>
          <a:prstGeom prst="rect">
            <a:avLst/>
          </a:prstGeom>
          <a:ln>
            <a:solidFill>
              <a:schemeClr val="tx2"/>
            </a:solidFill>
          </a:ln>
        </p:spPr>
      </p:pic>
      <p:sp>
        <p:nvSpPr>
          <p:cNvPr id="3" name="Title 2">
            <a:extLst>
              <a:ext uri="{FF2B5EF4-FFF2-40B4-BE49-F238E27FC236}">
                <a16:creationId xmlns:a16="http://schemas.microsoft.com/office/drawing/2014/main" id="{D617AF8A-5183-278A-E2E9-13A2D47D9379}"/>
              </a:ext>
            </a:extLst>
          </p:cNvPr>
          <p:cNvSpPr>
            <a:spLocks noGrp="1"/>
          </p:cNvSpPr>
          <p:nvPr>
            <p:ph type="title"/>
          </p:nvPr>
        </p:nvSpPr>
        <p:spPr/>
        <p:txBody>
          <a:bodyPr/>
          <a:lstStyle/>
          <a:p>
            <a:r>
              <a:rPr lang="en-US" dirty="0"/>
              <a:t>Code</a:t>
            </a:r>
          </a:p>
        </p:txBody>
      </p:sp>
    </p:spTree>
    <p:extLst>
      <p:ext uri="{BB962C8B-B14F-4D97-AF65-F5344CB8AC3E}">
        <p14:creationId xmlns:p14="http://schemas.microsoft.com/office/powerpoint/2010/main" val="3364445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CE9C8E-6861-72B5-42AC-3F1A3BF6A754}"/>
              </a:ext>
            </a:extLst>
          </p:cNvPr>
          <p:cNvSpPr>
            <a:spLocks noGrp="1"/>
          </p:cNvSpPr>
          <p:nvPr>
            <p:ph type="sldNum" sz="quarter" idx="12"/>
          </p:nvPr>
        </p:nvSpPr>
        <p:spPr/>
        <p:txBody>
          <a:bodyPr/>
          <a:lstStyle/>
          <a:p>
            <a:fld id="{016687C5-7511-7743-B429-3BDBE272F28B}" type="slidenum">
              <a:rPr lang="en-US" smtClean="0"/>
              <a:t>18</a:t>
            </a:fld>
            <a:endParaRPr lang="en-US" dirty="0"/>
          </a:p>
        </p:txBody>
      </p:sp>
      <p:sp>
        <p:nvSpPr>
          <p:cNvPr id="5" name="TextBox 4">
            <a:extLst>
              <a:ext uri="{FF2B5EF4-FFF2-40B4-BE49-F238E27FC236}">
                <a16:creationId xmlns:a16="http://schemas.microsoft.com/office/drawing/2014/main" id="{FAE9396C-037B-EEE1-E826-A809498275CD}"/>
              </a:ext>
            </a:extLst>
          </p:cNvPr>
          <p:cNvSpPr txBox="1"/>
          <p:nvPr/>
        </p:nvSpPr>
        <p:spPr>
          <a:xfrm>
            <a:off x="625258" y="1600655"/>
            <a:ext cx="9018739" cy="4985980"/>
          </a:xfrm>
          <a:prstGeom prst="rect">
            <a:avLst/>
          </a:prstGeom>
          <a:noFill/>
        </p:spPr>
        <p:txBody>
          <a:bodyPr wrap="square" rtlCol="0">
            <a:spAutoFit/>
          </a:bodyPr>
          <a:lstStyle/>
          <a:p>
            <a:endParaRPr lang="en-US" dirty="0">
              <a:solidFill>
                <a:schemeClr val="tx2"/>
              </a:solidFill>
            </a:endParaRPr>
          </a:p>
          <a:p>
            <a:pPr marL="285750" indent="-285750">
              <a:buFont typeface="Wingdings" pitchFamily="2" charset="2"/>
              <a:buChar char="Ø"/>
            </a:pPr>
            <a:endParaRPr lang="en-US" dirty="0">
              <a:solidFill>
                <a:schemeClr val="tx2"/>
              </a:solidFill>
            </a:endParaRPr>
          </a:p>
          <a:p>
            <a:pPr marL="285750" indent="-285750">
              <a:buFont typeface="Wingdings" pitchFamily="2" charset="2"/>
              <a:buChar char="Ø"/>
            </a:pPr>
            <a:r>
              <a:rPr lang="en-US" sz="2400" dirty="0" err="1">
                <a:solidFill>
                  <a:schemeClr val="tx2"/>
                </a:solidFill>
              </a:rPr>
              <a:t>Forgy’s</a:t>
            </a:r>
            <a:r>
              <a:rPr lang="en-US" sz="2400" dirty="0">
                <a:solidFill>
                  <a:schemeClr val="tx2"/>
                </a:solidFill>
              </a:rPr>
              <a:t> method: choose k random data points from the dataset</a:t>
            </a:r>
          </a:p>
          <a:p>
            <a:pPr marL="285750" indent="-285750">
              <a:buFont typeface="Wingdings" pitchFamily="2" charset="2"/>
              <a:buChar char="Ø"/>
            </a:pPr>
            <a:endParaRPr lang="en-US" sz="2400" dirty="0">
              <a:solidFill>
                <a:schemeClr val="tx2"/>
              </a:solidFill>
            </a:endParaRPr>
          </a:p>
          <a:p>
            <a:pPr marL="285750" indent="-285750">
              <a:buFont typeface="Wingdings" pitchFamily="2" charset="2"/>
              <a:buChar char="Ø"/>
            </a:pPr>
            <a:endParaRPr lang="en-US" sz="2400" dirty="0">
              <a:solidFill>
                <a:schemeClr val="tx2"/>
              </a:solidFill>
            </a:endParaRPr>
          </a:p>
          <a:p>
            <a:pPr marL="285750" indent="-285750">
              <a:buFont typeface="Wingdings" pitchFamily="2" charset="2"/>
              <a:buChar char="Ø"/>
            </a:pPr>
            <a:r>
              <a:rPr lang="en-US" sz="2400" dirty="0">
                <a:solidFill>
                  <a:schemeClr val="tx2"/>
                </a:solidFill>
              </a:rPr>
              <a:t>Random Partition method: Randomly assign data points to a cluster. Then calculate the mean of each cluster to get the initial centroids.</a:t>
            </a:r>
          </a:p>
          <a:p>
            <a:endParaRPr lang="en-US" sz="2400" dirty="0">
              <a:solidFill>
                <a:schemeClr val="tx2"/>
              </a:solidFill>
            </a:endParaRPr>
          </a:p>
          <a:p>
            <a:pPr marL="285750" indent="-285750">
              <a:buFont typeface="Wingdings" pitchFamily="2" charset="2"/>
              <a:buChar char="Ø"/>
            </a:pPr>
            <a:endParaRPr lang="en-US" sz="2400" dirty="0">
              <a:solidFill>
                <a:schemeClr val="tx2"/>
              </a:solidFill>
            </a:endParaRPr>
          </a:p>
          <a:p>
            <a:pPr marL="285750" indent="-285750">
              <a:buFont typeface="Wingdings" pitchFamily="2" charset="2"/>
              <a:buChar char="Ø"/>
            </a:pPr>
            <a:r>
              <a:rPr lang="en-US" sz="2400" dirty="0">
                <a:solidFill>
                  <a:schemeClr val="tx2"/>
                </a:solidFill>
                <a:highlight>
                  <a:srgbClr val="FFFF00"/>
                </a:highlight>
              </a:rPr>
              <a:t>K-means++: first centroid is a random datapoint, but remaining centroids are chosen based on the maximum squared distance </a:t>
            </a:r>
            <a:r>
              <a:rPr lang="en-US" sz="2400" dirty="0">
                <a:solidFill>
                  <a:schemeClr val="tx2"/>
                </a:solidFill>
                <a:highlight>
                  <a:srgbClr val="FFFF00"/>
                </a:highlight>
                <a:sym typeface="Wingdings" pitchFamily="2" charset="2"/>
              </a:rPr>
              <a:t> centroids are spread out evenly</a:t>
            </a:r>
          </a:p>
          <a:p>
            <a:endParaRPr lang="en-US" dirty="0">
              <a:solidFill>
                <a:schemeClr val="tx2"/>
              </a:solidFill>
              <a:sym typeface="Wingdings" pitchFamily="2" charset="2"/>
            </a:endParaRPr>
          </a:p>
        </p:txBody>
      </p:sp>
      <p:sp>
        <p:nvSpPr>
          <p:cNvPr id="3" name="Title 2">
            <a:extLst>
              <a:ext uri="{FF2B5EF4-FFF2-40B4-BE49-F238E27FC236}">
                <a16:creationId xmlns:a16="http://schemas.microsoft.com/office/drawing/2014/main" id="{E00E0945-A9A4-7D03-06BE-2AE72F327443}"/>
              </a:ext>
            </a:extLst>
          </p:cNvPr>
          <p:cNvSpPr>
            <a:spLocks noGrp="1"/>
          </p:cNvSpPr>
          <p:nvPr>
            <p:ph type="title"/>
          </p:nvPr>
        </p:nvSpPr>
        <p:spPr>
          <a:xfrm>
            <a:off x="625258" y="640697"/>
            <a:ext cx="9977271" cy="548819"/>
          </a:xfrm>
        </p:spPr>
        <p:txBody>
          <a:bodyPr/>
          <a:lstStyle/>
          <a:p>
            <a:r>
              <a:rPr lang="en-US" dirty="0"/>
              <a:t>Initialisation – how do we select our centroids?</a:t>
            </a:r>
          </a:p>
        </p:txBody>
      </p:sp>
    </p:spTree>
    <p:extLst>
      <p:ext uri="{BB962C8B-B14F-4D97-AF65-F5344CB8AC3E}">
        <p14:creationId xmlns:p14="http://schemas.microsoft.com/office/powerpoint/2010/main" val="2800439781"/>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51A5C7-B022-EFAB-3A74-FB0F33E005ED}"/>
              </a:ext>
            </a:extLst>
          </p:cNvPr>
          <p:cNvSpPr>
            <a:spLocks noGrp="1"/>
          </p:cNvSpPr>
          <p:nvPr>
            <p:ph type="sldNum" sz="quarter" idx="12"/>
          </p:nvPr>
        </p:nvSpPr>
        <p:spPr/>
        <p:txBody>
          <a:bodyPr/>
          <a:lstStyle/>
          <a:p>
            <a:fld id="{016687C5-7511-7743-B429-3BDBE272F28B}" type="slidenum">
              <a:rPr lang="en-US" smtClean="0"/>
              <a:t>19</a:t>
            </a:fld>
            <a:endParaRPr lang="en-US" dirty="0"/>
          </a:p>
        </p:txBody>
      </p:sp>
      <p:pic>
        <p:nvPicPr>
          <p:cNvPr id="4098" name="Picture 2" descr="silhouette for kmeans clusters">
            <a:extLst>
              <a:ext uri="{FF2B5EF4-FFF2-40B4-BE49-F238E27FC236}">
                <a16:creationId xmlns:a16="http://schemas.microsoft.com/office/drawing/2014/main" id="{E6C8888F-AE57-E488-81C5-C058BC458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7206" y="4084549"/>
            <a:ext cx="3694344" cy="263881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BE8B132-ED9B-3982-B16F-9ED373E2B047}"/>
              </a:ext>
            </a:extLst>
          </p:cNvPr>
          <p:cNvSpPr txBox="1"/>
          <p:nvPr/>
        </p:nvSpPr>
        <p:spPr>
          <a:xfrm>
            <a:off x="4494214" y="4286939"/>
            <a:ext cx="3371087"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2"/>
                </a:solidFill>
              </a:rPr>
              <a:t>Each time we increase the number of clusters </a:t>
            </a:r>
            <a:r>
              <a:rPr lang="en-US" sz="1600" dirty="0">
                <a:solidFill>
                  <a:schemeClr val="tx2"/>
                </a:solidFill>
                <a:sym typeface="Wingdings" pitchFamily="2" charset="2"/>
              </a:rPr>
              <a:t> the SSE decreases</a:t>
            </a:r>
          </a:p>
          <a:p>
            <a:pPr marL="285750" indent="-285750">
              <a:buFont typeface="Arial" panose="020B0604020202020204" pitchFamily="34" charset="0"/>
              <a:buChar char="•"/>
            </a:pPr>
            <a:r>
              <a:rPr lang="en-US" sz="1600" dirty="0">
                <a:solidFill>
                  <a:schemeClr val="tx2"/>
                </a:solidFill>
                <a:sym typeface="Wingdings" pitchFamily="2" charset="2"/>
              </a:rPr>
              <a:t>Goal: select a small value of k that still has a low SSE</a:t>
            </a:r>
          </a:p>
          <a:p>
            <a:pPr marL="285750" indent="-285750">
              <a:buFont typeface="Arial" panose="020B0604020202020204" pitchFamily="34" charset="0"/>
              <a:buChar char="•"/>
            </a:pPr>
            <a:r>
              <a:rPr lang="en-US" sz="1600" dirty="0">
                <a:solidFill>
                  <a:schemeClr val="tx2"/>
                </a:solidFill>
                <a:sym typeface="Wingdings" pitchFamily="2" charset="2"/>
              </a:rPr>
              <a:t>Elbow represents where we start to have diminishing returns by increasing k</a:t>
            </a:r>
            <a:endParaRPr lang="en-US" sz="1600" dirty="0">
              <a:solidFill>
                <a:schemeClr val="tx2"/>
              </a:solidFill>
            </a:endParaRPr>
          </a:p>
        </p:txBody>
      </p:sp>
      <p:sp>
        <p:nvSpPr>
          <p:cNvPr id="13" name="TextBox 12">
            <a:extLst>
              <a:ext uri="{FF2B5EF4-FFF2-40B4-BE49-F238E27FC236}">
                <a16:creationId xmlns:a16="http://schemas.microsoft.com/office/drawing/2014/main" id="{692438C5-0E31-3AC0-B7A5-4FB8C8521FC1}"/>
              </a:ext>
            </a:extLst>
          </p:cNvPr>
          <p:cNvSpPr txBox="1"/>
          <p:nvPr/>
        </p:nvSpPr>
        <p:spPr>
          <a:xfrm>
            <a:off x="2279737" y="6356350"/>
            <a:ext cx="1127343" cy="369332"/>
          </a:xfrm>
          <a:prstGeom prst="rect">
            <a:avLst/>
          </a:prstGeom>
          <a:noFill/>
        </p:spPr>
        <p:txBody>
          <a:bodyPr wrap="square" rtlCol="0">
            <a:spAutoFit/>
          </a:bodyPr>
          <a:lstStyle/>
          <a:p>
            <a:r>
              <a:rPr lang="en-US" dirty="0">
                <a:solidFill>
                  <a:schemeClr val="tx2"/>
                </a:solidFill>
              </a:rPr>
              <a:t>k value</a:t>
            </a:r>
          </a:p>
        </p:txBody>
      </p:sp>
      <p:sp>
        <p:nvSpPr>
          <p:cNvPr id="16" name="Doughnut 15" descr="A purple circle around k = 3">
            <a:extLst>
              <a:ext uri="{FF2B5EF4-FFF2-40B4-BE49-F238E27FC236}">
                <a16:creationId xmlns:a16="http://schemas.microsoft.com/office/drawing/2014/main" id="{FFD628C2-ADD0-2611-44CE-EB4DA17CC9C5}"/>
              </a:ext>
            </a:extLst>
          </p:cNvPr>
          <p:cNvSpPr/>
          <p:nvPr/>
        </p:nvSpPr>
        <p:spPr>
          <a:xfrm>
            <a:off x="1405371" y="5611660"/>
            <a:ext cx="350005" cy="377714"/>
          </a:xfrm>
          <a:prstGeom prst="donut">
            <a:avLst>
              <a:gd name="adj" fmla="val 569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C9919C70-266E-EF22-A07F-75527965C96A}"/>
              </a:ext>
            </a:extLst>
          </p:cNvPr>
          <p:cNvSpPr txBox="1"/>
          <p:nvPr/>
        </p:nvSpPr>
        <p:spPr>
          <a:xfrm rot="16200000">
            <a:off x="5219" y="4709786"/>
            <a:ext cx="1215025" cy="369332"/>
          </a:xfrm>
          <a:prstGeom prst="rect">
            <a:avLst/>
          </a:prstGeom>
          <a:noFill/>
        </p:spPr>
        <p:txBody>
          <a:bodyPr wrap="square" rtlCol="0">
            <a:spAutoFit/>
          </a:bodyPr>
          <a:lstStyle/>
          <a:p>
            <a:r>
              <a:rPr lang="en-US" dirty="0">
                <a:solidFill>
                  <a:schemeClr val="tx2"/>
                </a:solidFill>
              </a:rPr>
              <a:t>SSE</a:t>
            </a:r>
          </a:p>
        </p:txBody>
      </p:sp>
      <p:pic>
        <p:nvPicPr>
          <p:cNvPr id="4100" name="Picture 4" descr="Image of an elbow plot">
            <a:extLst>
              <a:ext uri="{FF2B5EF4-FFF2-40B4-BE49-F238E27FC236}">
                <a16:creationId xmlns:a16="http://schemas.microsoft.com/office/drawing/2014/main" id="{CE9444C0-BD2A-48E7-F28A-AF3657725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79" y="3854057"/>
            <a:ext cx="3926811" cy="263881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EC24321-35C8-A6D3-0FA0-0197071617D6}"/>
              </a:ext>
            </a:extLst>
          </p:cNvPr>
          <p:cNvSpPr txBox="1"/>
          <p:nvPr/>
        </p:nvSpPr>
        <p:spPr>
          <a:xfrm>
            <a:off x="977482" y="3593652"/>
            <a:ext cx="2913841" cy="369332"/>
          </a:xfrm>
          <a:prstGeom prst="rect">
            <a:avLst/>
          </a:prstGeom>
          <a:noFill/>
        </p:spPr>
        <p:txBody>
          <a:bodyPr wrap="square" rtlCol="0">
            <a:spAutoFit/>
          </a:bodyPr>
          <a:lstStyle/>
          <a:p>
            <a:r>
              <a:rPr lang="en-US" dirty="0">
                <a:solidFill>
                  <a:schemeClr val="tx2"/>
                </a:solidFill>
              </a:rPr>
              <a:t>Elbow plot</a:t>
            </a:r>
          </a:p>
        </p:txBody>
      </p:sp>
      <p:sp>
        <p:nvSpPr>
          <p:cNvPr id="7" name="Cloud Callout 6">
            <a:extLst>
              <a:ext uri="{FF2B5EF4-FFF2-40B4-BE49-F238E27FC236}">
                <a16:creationId xmlns:a16="http://schemas.microsoft.com/office/drawing/2014/main" id="{A4B06F95-2280-EB6A-438A-F023CAD5F36B}"/>
              </a:ext>
            </a:extLst>
          </p:cNvPr>
          <p:cNvSpPr/>
          <p:nvPr/>
        </p:nvSpPr>
        <p:spPr>
          <a:xfrm>
            <a:off x="10238185" y="653223"/>
            <a:ext cx="1816274" cy="1174315"/>
          </a:xfrm>
          <a:prstGeom prst="cloudCallout">
            <a:avLst>
              <a:gd name="adj1" fmla="val -37161"/>
              <a:gd name="adj2" fmla="val 6565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K = ?</a:t>
            </a:r>
          </a:p>
        </p:txBody>
      </p:sp>
      <p:pic>
        <p:nvPicPr>
          <p:cNvPr id="5" name="Graphic 4" descr="Woman Shrugging with solid fill">
            <a:extLst>
              <a:ext uri="{FF2B5EF4-FFF2-40B4-BE49-F238E27FC236}">
                <a16:creationId xmlns:a16="http://schemas.microsoft.com/office/drawing/2014/main" id="{39EA267B-CB50-45E9-839E-5B335FEC99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3085" y="2097510"/>
            <a:ext cx="914400" cy="914400"/>
          </a:xfrm>
          <a:prstGeom prst="rect">
            <a:avLst/>
          </a:prstGeom>
        </p:spPr>
      </p:pic>
      <p:graphicFrame>
        <p:nvGraphicFramePr>
          <p:cNvPr id="12" name="Table 5">
            <a:extLst>
              <a:ext uri="{FF2B5EF4-FFF2-40B4-BE49-F238E27FC236}">
                <a16:creationId xmlns:a16="http://schemas.microsoft.com/office/drawing/2014/main" id="{46C2ED05-EE5B-0FEB-775A-8E5397F9A001}"/>
              </a:ext>
            </a:extLst>
          </p:cNvPr>
          <p:cNvGraphicFramePr>
            <a:graphicFrameLocks noGrp="1"/>
          </p:cNvGraphicFramePr>
          <p:nvPr>
            <p:extLst>
              <p:ext uri="{D42A27DB-BD31-4B8C-83A1-F6EECF244321}">
                <p14:modId xmlns:p14="http://schemas.microsoft.com/office/powerpoint/2010/main" val="19426843"/>
              </p:ext>
            </p:extLst>
          </p:nvPr>
        </p:nvGraphicFramePr>
        <p:xfrm>
          <a:off x="6205503" y="1814509"/>
          <a:ext cx="2743200" cy="2255520"/>
        </p:xfrm>
        <a:graphic>
          <a:graphicData uri="http://schemas.openxmlformats.org/drawingml/2006/table">
            <a:tbl>
              <a:tblPr firstRow="1" bandRow="1">
                <a:tableStyleId>{21E4AEA4-8DFA-4A89-87EB-49C32662AFE0}</a:tableStyleId>
              </a:tblPr>
              <a:tblGrid>
                <a:gridCol w="722989">
                  <a:extLst>
                    <a:ext uri="{9D8B030D-6E8A-4147-A177-3AD203B41FA5}">
                      <a16:colId xmlns:a16="http://schemas.microsoft.com/office/drawing/2014/main" val="1281358635"/>
                    </a:ext>
                  </a:extLst>
                </a:gridCol>
                <a:gridCol w="1095509">
                  <a:extLst>
                    <a:ext uri="{9D8B030D-6E8A-4147-A177-3AD203B41FA5}">
                      <a16:colId xmlns:a16="http://schemas.microsoft.com/office/drawing/2014/main" val="3707627834"/>
                    </a:ext>
                  </a:extLst>
                </a:gridCol>
                <a:gridCol w="924702">
                  <a:extLst>
                    <a:ext uri="{9D8B030D-6E8A-4147-A177-3AD203B41FA5}">
                      <a16:colId xmlns:a16="http://schemas.microsoft.com/office/drawing/2014/main" val="3333654050"/>
                    </a:ext>
                  </a:extLst>
                </a:gridCol>
              </a:tblGrid>
              <a:tr h="451898">
                <a:tc>
                  <a:txBody>
                    <a:bodyPr/>
                    <a:lstStyle/>
                    <a:p>
                      <a:r>
                        <a:rPr lang="en-US" sz="1400" dirty="0"/>
                        <a:t>Sepal length (cm)</a:t>
                      </a:r>
                    </a:p>
                  </a:txBody>
                  <a:tcPr/>
                </a:tc>
                <a:tc>
                  <a:txBody>
                    <a:bodyPr/>
                    <a:lstStyle/>
                    <a:p>
                      <a:r>
                        <a:rPr lang="en-US" sz="1400" dirty="0"/>
                        <a:t>Petal length (cm)</a:t>
                      </a:r>
                    </a:p>
                  </a:txBody>
                  <a:tcPr/>
                </a:tc>
                <a:tc>
                  <a:txBody>
                    <a:bodyPr/>
                    <a:lstStyle/>
                    <a:p>
                      <a:r>
                        <a:rPr lang="en-US" sz="1400" dirty="0"/>
                        <a:t>Petal width (cm)</a:t>
                      </a:r>
                    </a:p>
                  </a:txBody>
                  <a:tcPr/>
                </a:tc>
                <a:extLst>
                  <a:ext uri="{0D108BD9-81ED-4DB2-BD59-A6C34878D82A}">
                    <a16:rowId xmlns:a16="http://schemas.microsoft.com/office/drawing/2014/main" val="3168541557"/>
                  </a:ext>
                </a:extLst>
              </a:tr>
              <a:tr h="231914">
                <a:tc>
                  <a:txBody>
                    <a:bodyPr/>
                    <a:lstStyle/>
                    <a:p>
                      <a:r>
                        <a:rPr lang="en-US" sz="1400" dirty="0">
                          <a:solidFill>
                            <a:srgbClr val="212322"/>
                          </a:solidFill>
                        </a:rPr>
                        <a:t>3.5</a:t>
                      </a:r>
                    </a:p>
                  </a:txBody>
                  <a:tcPr/>
                </a:tc>
                <a:tc>
                  <a:txBody>
                    <a:bodyPr/>
                    <a:lstStyle/>
                    <a:p>
                      <a:r>
                        <a:rPr lang="en-US" sz="1400" dirty="0">
                          <a:solidFill>
                            <a:srgbClr val="212322"/>
                          </a:solidFill>
                        </a:rPr>
                        <a:t>1.4</a:t>
                      </a:r>
                    </a:p>
                  </a:txBody>
                  <a:tcPr/>
                </a:tc>
                <a:tc>
                  <a:txBody>
                    <a:bodyPr/>
                    <a:lstStyle/>
                    <a:p>
                      <a:r>
                        <a:rPr lang="en-US" sz="1400" dirty="0">
                          <a:solidFill>
                            <a:srgbClr val="212322"/>
                          </a:solidFill>
                        </a:rPr>
                        <a:t>0.2</a:t>
                      </a:r>
                    </a:p>
                  </a:txBody>
                  <a:tcPr/>
                </a:tc>
                <a:extLst>
                  <a:ext uri="{0D108BD9-81ED-4DB2-BD59-A6C34878D82A}">
                    <a16:rowId xmlns:a16="http://schemas.microsoft.com/office/drawing/2014/main" val="2837019051"/>
                  </a:ext>
                </a:extLst>
              </a:tr>
              <a:tr h="231914">
                <a:tc>
                  <a:txBody>
                    <a:bodyPr/>
                    <a:lstStyle/>
                    <a:p>
                      <a:r>
                        <a:rPr lang="en-US" sz="1400" dirty="0">
                          <a:solidFill>
                            <a:srgbClr val="212322"/>
                          </a:solidFill>
                        </a:rPr>
                        <a:t>3.2</a:t>
                      </a:r>
                    </a:p>
                  </a:txBody>
                  <a:tcPr/>
                </a:tc>
                <a:tc>
                  <a:txBody>
                    <a:bodyPr/>
                    <a:lstStyle/>
                    <a:p>
                      <a:r>
                        <a:rPr lang="en-US" sz="1400" dirty="0">
                          <a:solidFill>
                            <a:srgbClr val="212322"/>
                          </a:solidFill>
                        </a:rPr>
                        <a:t>5.7</a:t>
                      </a:r>
                    </a:p>
                  </a:txBody>
                  <a:tcPr/>
                </a:tc>
                <a:tc>
                  <a:txBody>
                    <a:bodyPr/>
                    <a:lstStyle/>
                    <a:p>
                      <a:r>
                        <a:rPr lang="en-US" sz="1400" dirty="0">
                          <a:solidFill>
                            <a:srgbClr val="212322"/>
                          </a:solidFill>
                        </a:rPr>
                        <a:t>2.3</a:t>
                      </a:r>
                    </a:p>
                  </a:txBody>
                  <a:tcPr/>
                </a:tc>
                <a:extLst>
                  <a:ext uri="{0D108BD9-81ED-4DB2-BD59-A6C34878D82A}">
                    <a16:rowId xmlns:a16="http://schemas.microsoft.com/office/drawing/2014/main" val="1859681478"/>
                  </a:ext>
                </a:extLst>
              </a:tr>
              <a:tr h="231914">
                <a:tc>
                  <a:txBody>
                    <a:bodyPr/>
                    <a:lstStyle/>
                    <a:p>
                      <a:r>
                        <a:rPr lang="en-US" sz="1400" dirty="0">
                          <a:solidFill>
                            <a:srgbClr val="212322"/>
                          </a:solidFill>
                        </a:rPr>
                        <a:t>3.2</a:t>
                      </a:r>
                    </a:p>
                  </a:txBody>
                  <a:tcPr/>
                </a:tc>
                <a:tc>
                  <a:txBody>
                    <a:bodyPr/>
                    <a:lstStyle/>
                    <a:p>
                      <a:r>
                        <a:rPr lang="en-US" sz="1400" dirty="0">
                          <a:solidFill>
                            <a:srgbClr val="212322"/>
                          </a:solidFill>
                        </a:rPr>
                        <a:t>5.9</a:t>
                      </a:r>
                    </a:p>
                  </a:txBody>
                  <a:tcPr/>
                </a:tc>
                <a:tc>
                  <a:txBody>
                    <a:bodyPr/>
                    <a:lstStyle/>
                    <a:p>
                      <a:r>
                        <a:rPr lang="en-US" sz="1400" dirty="0">
                          <a:solidFill>
                            <a:srgbClr val="212322"/>
                          </a:solidFill>
                        </a:rPr>
                        <a:t>2.3</a:t>
                      </a:r>
                    </a:p>
                  </a:txBody>
                  <a:tcPr/>
                </a:tc>
                <a:extLst>
                  <a:ext uri="{0D108BD9-81ED-4DB2-BD59-A6C34878D82A}">
                    <a16:rowId xmlns:a16="http://schemas.microsoft.com/office/drawing/2014/main" val="3299594927"/>
                  </a:ext>
                </a:extLst>
              </a:tr>
              <a:tr h="231914">
                <a:tc>
                  <a:txBody>
                    <a:bodyPr/>
                    <a:lstStyle/>
                    <a:p>
                      <a:r>
                        <a:rPr lang="en-US" sz="1400" dirty="0">
                          <a:solidFill>
                            <a:srgbClr val="212322"/>
                          </a:solidFill>
                        </a:rPr>
                        <a:t>2.9</a:t>
                      </a:r>
                    </a:p>
                  </a:txBody>
                  <a:tcPr/>
                </a:tc>
                <a:tc>
                  <a:txBody>
                    <a:bodyPr/>
                    <a:lstStyle/>
                    <a:p>
                      <a:r>
                        <a:rPr lang="en-US" sz="1400" dirty="0">
                          <a:solidFill>
                            <a:srgbClr val="212322"/>
                          </a:solidFill>
                        </a:rPr>
                        <a:t>4.7</a:t>
                      </a:r>
                    </a:p>
                  </a:txBody>
                  <a:tcPr/>
                </a:tc>
                <a:tc>
                  <a:txBody>
                    <a:bodyPr/>
                    <a:lstStyle/>
                    <a:p>
                      <a:r>
                        <a:rPr lang="en-US" sz="1400" dirty="0">
                          <a:solidFill>
                            <a:srgbClr val="212322"/>
                          </a:solidFill>
                        </a:rPr>
                        <a:t>1.4</a:t>
                      </a:r>
                    </a:p>
                  </a:txBody>
                  <a:tcPr/>
                </a:tc>
                <a:extLst>
                  <a:ext uri="{0D108BD9-81ED-4DB2-BD59-A6C34878D82A}">
                    <a16:rowId xmlns:a16="http://schemas.microsoft.com/office/drawing/2014/main" val="1501867344"/>
                  </a:ext>
                </a:extLst>
              </a:tr>
              <a:tr h="231914">
                <a:tc>
                  <a:txBody>
                    <a:bodyPr/>
                    <a:lstStyle/>
                    <a:p>
                      <a:r>
                        <a:rPr lang="en-US" sz="1400" dirty="0">
                          <a:solidFill>
                            <a:srgbClr val="212322"/>
                          </a:solidFill>
                        </a:rPr>
                        <a:t>3.7</a:t>
                      </a:r>
                    </a:p>
                  </a:txBody>
                  <a:tcPr/>
                </a:tc>
                <a:tc>
                  <a:txBody>
                    <a:bodyPr/>
                    <a:lstStyle/>
                    <a:p>
                      <a:r>
                        <a:rPr lang="en-US" sz="1400" dirty="0">
                          <a:solidFill>
                            <a:srgbClr val="212322"/>
                          </a:solidFill>
                        </a:rPr>
                        <a:t>1.5</a:t>
                      </a:r>
                    </a:p>
                  </a:txBody>
                  <a:tcPr/>
                </a:tc>
                <a:tc>
                  <a:txBody>
                    <a:bodyPr/>
                    <a:lstStyle/>
                    <a:p>
                      <a:r>
                        <a:rPr lang="en-US" sz="1400" dirty="0">
                          <a:solidFill>
                            <a:srgbClr val="212322"/>
                          </a:solidFill>
                        </a:rPr>
                        <a:t>0.4</a:t>
                      </a:r>
                    </a:p>
                  </a:txBody>
                  <a:tcPr/>
                </a:tc>
                <a:extLst>
                  <a:ext uri="{0D108BD9-81ED-4DB2-BD59-A6C34878D82A}">
                    <a16:rowId xmlns:a16="http://schemas.microsoft.com/office/drawing/2014/main" val="186280692"/>
                  </a:ext>
                </a:extLst>
              </a:tr>
            </a:tbl>
          </a:graphicData>
        </a:graphic>
      </p:graphicFrame>
      <p:pic>
        <p:nvPicPr>
          <p:cNvPr id="11" name="Picture 12" descr="Iris versicolor - Wikipedia">
            <a:extLst>
              <a:ext uri="{FF2B5EF4-FFF2-40B4-BE49-F238E27FC236}">
                <a16:creationId xmlns:a16="http://schemas.microsoft.com/office/drawing/2014/main" id="{5F8DE2A9-EA08-9019-7F10-02E2373EEA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8705" y="2226584"/>
            <a:ext cx="1202416" cy="12024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ris virginica - Wikipedia">
            <a:extLst>
              <a:ext uri="{FF2B5EF4-FFF2-40B4-BE49-F238E27FC236}">
                <a16:creationId xmlns:a16="http://schemas.microsoft.com/office/drawing/2014/main" id="{08786702-1FDC-CE32-87D5-C2D1589A19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1524" y="2226584"/>
            <a:ext cx="1202416" cy="12024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ris setosa - Wikipedia">
            <a:extLst>
              <a:ext uri="{FF2B5EF4-FFF2-40B4-BE49-F238E27FC236}">
                <a16:creationId xmlns:a16="http://schemas.microsoft.com/office/drawing/2014/main" id="{DFDDD91A-F38C-C2A1-FAC1-92622BD2D46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316" r="7435"/>
          <a:stretch/>
        </p:blipFill>
        <p:spPr bwMode="auto">
          <a:xfrm>
            <a:off x="713984" y="2226584"/>
            <a:ext cx="1382775" cy="120241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E6556EF-1259-AC63-CE50-4BB19B5CBC42}"/>
              </a:ext>
            </a:extLst>
          </p:cNvPr>
          <p:cNvSpPr>
            <a:spLocks noGrp="1"/>
          </p:cNvSpPr>
          <p:nvPr>
            <p:ph type="title"/>
          </p:nvPr>
        </p:nvSpPr>
        <p:spPr>
          <a:xfrm>
            <a:off x="612731" y="653223"/>
            <a:ext cx="9977271" cy="548819"/>
          </a:xfrm>
        </p:spPr>
        <p:txBody>
          <a:bodyPr/>
          <a:lstStyle/>
          <a:p>
            <a:r>
              <a:rPr lang="en-US" dirty="0"/>
              <a:t>Okay… but how do we determine the number of clusters we want? </a:t>
            </a:r>
          </a:p>
        </p:txBody>
      </p:sp>
    </p:spTree>
    <p:extLst>
      <p:ext uri="{BB962C8B-B14F-4D97-AF65-F5344CB8AC3E}">
        <p14:creationId xmlns:p14="http://schemas.microsoft.com/office/powerpoint/2010/main" val="4284654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E22D5-DE95-0BC3-853A-2CA97716DDF0}"/>
              </a:ext>
            </a:extLst>
          </p:cNvPr>
          <p:cNvSpPr>
            <a:spLocks noGrp="1"/>
          </p:cNvSpPr>
          <p:nvPr>
            <p:ph type="sldNum" sz="quarter" idx="12"/>
          </p:nvPr>
        </p:nvSpPr>
        <p:spPr/>
        <p:txBody>
          <a:bodyPr/>
          <a:lstStyle/>
          <a:p>
            <a:fld id="{016687C5-7511-7743-B429-3BDBE272F28B}" type="slidenum">
              <a:rPr lang="en-US" smtClean="0"/>
              <a:t>2</a:t>
            </a:fld>
            <a:endParaRPr lang="en-US" dirty="0"/>
          </a:p>
        </p:txBody>
      </p:sp>
      <p:sp>
        <p:nvSpPr>
          <p:cNvPr id="4" name="TextBox 3">
            <a:extLst>
              <a:ext uri="{FF2B5EF4-FFF2-40B4-BE49-F238E27FC236}">
                <a16:creationId xmlns:a16="http://schemas.microsoft.com/office/drawing/2014/main" id="{19D6D536-0E15-892E-3C8A-D35FCC143F6A}"/>
              </a:ext>
            </a:extLst>
          </p:cNvPr>
          <p:cNvSpPr txBox="1"/>
          <p:nvPr/>
        </p:nvSpPr>
        <p:spPr>
          <a:xfrm>
            <a:off x="753762" y="1445741"/>
            <a:ext cx="9228438" cy="3046988"/>
          </a:xfrm>
          <a:prstGeom prst="rect">
            <a:avLst/>
          </a:prstGeom>
          <a:noFill/>
        </p:spPr>
        <p:txBody>
          <a:bodyPr wrap="square" rtlCol="0">
            <a:spAutoFit/>
          </a:bodyPr>
          <a:lstStyle/>
          <a:p>
            <a:pPr marL="285750" indent="-285750">
              <a:buFont typeface="Arial" panose="020B0604020202020204" pitchFamily="34" charset="0"/>
              <a:buChar char="•"/>
            </a:pPr>
            <a:r>
              <a:rPr lang="en-GB" sz="2800" dirty="0"/>
              <a:t>During this workshop you can use the Zoom chat for technical questions or comments (to chat with the facilitator – Nadia </a:t>
            </a:r>
            <a:r>
              <a:rPr lang="en-GB" sz="2800" dirty="0" err="1"/>
              <a:t>Kennar</a:t>
            </a:r>
            <a:r>
              <a:rPr lang="en-GB" sz="2800" dirty="0"/>
              <a:t>).</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If you want to ask questions in relation to the content of this talk, then you can use the Zoom Q+A function.</a:t>
            </a:r>
          </a:p>
          <a:p>
            <a:endParaRPr lang="en-US" sz="2400" dirty="0"/>
          </a:p>
        </p:txBody>
      </p:sp>
      <p:sp>
        <p:nvSpPr>
          <p:cNvPr id="3" name="Title 2">
            <a:extLst>
              <a:ext uri="{FF2B5EF4-FFF2-40B4-BE49-F238E27FC236}">
                <a16:creationId xmlns:a16="http://schemas.microsoft.com/office/drawing/2014/main" id="{8B14F3E8-F6F2-1D3E-B8FB-C0C431AFCCD4}"/>
              </a:ext>
            </a:extLst>
          </p:cNvPr>
          <p:cNvSpPr>
            <a:spLocks noGrp="1"/>
          </p:cNvSpPr>
          <p:nvPr>
            <p:ph type="title"/>
          </p:nvPr>
        </p:nvSpPr>
        <p:spPr>
          <a:xfrm>
            <a:off x="689919" y="389839"/>
            <a:ext cx="9977271" cy="548819"/>
          </a:xfrm>
        </p:spPr>
        <p:txBody>
          <a:bodyPr/>
          <a:lstStyle/>
          <a:p>
            <a:r>
              <a:rPr lang="en-US" dirty="0"/>
              <a:t>Interaction</a:t>
            </a:r>
          </a:p>
        </p:txBody>
      </p:sp>
    </p:spTree>
    <p:extLst>
      <p:ext uri="{BB962C8B-B14F-4D97-AF65-F5344CB8AC3E}">
        <p14:creationId xmlns:p14="http://schemas.microsoft.com/office/powerpoint/2010/main" val="1802473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747508-3E34-9AFC-2492-651BA3101277}"/>
              </a:ext>
            </a:extLst>
          </p:cNvPr>
          <p:cNvSpPr>
            <a:spLocks noGrp="1"/>
          </p:cNvSpPr>
          <p:nvPr>
            <p:ph type="sldNum" sz="quarter" idx="12"/>
          </p:nvPr>
        </p:nvSpPr>
        <p:spPr/>
        <p:txBody>
          <a:bodyPr/>
          <a:lstStyle/>
          <a:p>
            <a:fld id="{016687C5-7511-7743-B429-3BDBE272F28B}" type="slidenum">
              <a:rPr lang="en-US" smtClean="0"/>
              <a:t>20</a:t>
            </a:fld>
            <a:endParaRPr lang="en-US" dirty="0"/>
          </a:p>
        </p:txBody>
      </p:sp>
      <p:pic>
        <p:nvPicPr>
          <p:cNvPr id="10" name="Graphic 9" descr="Table outline">
            <a:extLst>
              <a:ext uri="{FF2B5EF4-FFF2-40B4-BE49-F238E27FC236}">
                <a16:creationId xmlns:a16="http://schemas.microsoft.com/office/drawing/2014/main" id="{CC1CF54E-F11A-619C-86A1-4B4DAEFEC7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7930" y="4611307"/>
            <a:ext cx="1069029" cy="1069029"/>
          </a:xfrm>
          <a:prstGeom prst="rect">
            <a:avLst/>
          </a:prstGeom>
        </p:spPr>
      </p:pic>
      <p:pic>
        <p:nvPicPr>
          <p:cNvPr id="8" name="Graphic 7" descr="Computer with solid fill">
            <a:extLst>
              <a:ext uri="{FF2B5EF4-FFF2-40B4-BE49-F238E27FC236}">
                <a16:creationId xmlns:a16="http://schemas.microsoft.com/office/drawing/2014/main" id="{71351FB9-4C2E-B230-ECB3-34C9AF1201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2121" y="4132941"/>
            <a:ext cx="2280421" cy="2280421"/>
          </a:xfrm>
          <a:prstGeom prst="rect">
            <a:avLst/>
          </a:prstGeom>
        </p:spPr>
      </p:pic>
      <p:pic>
        <p:nvPicPr>
          <p:cNvPr id="2050" name="Picture 2" descr="Sonic Mosaic | Modulex is so perfect for making mosaics base… | Flickr">
            <a:extLst>
              <a:ext uri="{FF2B5EF4-FFF2-40B4-BE49-F238E27FC236}">
                <a16:creationId xmlns:a16="http://schemas.microsoft.com/office/drawing/2014/main" id="{B6BAADC0-34A0-D14F-7F90-F85AD395E4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0160" y="1280840"/>
            <a:ext cx="3043084" cy="30430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882240-FC10-5769-A791-96282B2D2511}"/>
              </a:ext>
            </a:extLst>
          </p:cNvPr>
          <p:cNvSpPr txBox="1"/>
          <p:nvPr/>
        </p:nvSpPr>
        <p:spPr>
          <a:xfrm>
            <a:off x="520148" y="1748731"/>
            <a:ext cx="7134686" cy="4062651"/>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chemeClr val="tx2"/>
                </a:solidFill>
              </a:rPr>
              <a:t>Easy to understand and implement</a:t>
            </a:r>
          </a:p>
          <a:p>
            <a:endParaRPr lang="en-US" sz="4000" dirty="0">
              <a:solidFill>
                <a:schemeClr val="tx2"/>
              </a:solidFill>
            </a:endParaRPr>
          </a:p>
          <a:p>
            <a:pPr marL="285750" indent="-285750">
              <a:buFont typeface="Arial" panose="020B0604020202020204" pitchFamily="34" charset="0"/>
              <a:buChar char="•"/>
            </a:pPr>
            <a:r>
              <a:rPr lang="en-US" sz="4000" dirty="0">
                <a:solidFill>
                  <a:schemeClr val="tx2"/>
                </a:solidFill>
              </a:rPr>
              <a:t>Fast</a:t>
            </a:r>
          </a:p>
          <a:p>
            <a:endParaRPr lang="en-US" sz="4000" dirty="0">
              <a:solidFill>
                <a:schemeClr val="tx2"/>
              </a:solidFill>
            </a:endParaRPr>
          </a:p>
          <a:p>
            <a:pPr marL="285750" indent="-285750">
              <a:buFont typeface="Arial" panose="020B0604020202020204" pitchFamily="34" charset="0"/>
              <a:buChar char="•"/>
            </a:pPr>
            <a:r>
              <a:rPr lang="en-US" sz="4000" dirty="0">
                <a:solidFill>
                  <a:schemeClr val="tx2"/>
                </a:solidFill>
              </a:rPr>
              <a:t>Scalable</a:t>
            </a:r>
          </a:p>
          <a:p>
            <a:pPr marL="285750" indent="-285750">
              <a:buFont typeface="Arial" panose="020B0604020202020204" pitchFamily="34" charset="0"/>
              <a:buChar char="•"/>
            </a:pPr>
            <a:endParaRPr lang="en-US" sz="2000" dirty="0"/>
          </a:p>
        </p:txBody>
      </p:sp>
      <p:sp>
        <p:nvSpPr>
          <p:cNvPr id="3" name="Title 2">
            <a:extLst>
              <a:ext uri="{FF2B5EF4-FFF2-40B4-BE49-F238E27FC236}">
                <a16:creationId xmlns:a16="http://schemas.microsoft.com/office/drawing/2014/main" id="{71D16DB9-D9B1-EDD8-B159-37E95A6E2518}"/>
              </a:ext>
            </a:extLst>
          </p:cNvPr>
          <p:cNvSpPr>
            <a:spLocks noGrp="1"/>
          </p:cNvSpPr>
          <p:nvPr>
            <p:ph type="title"/>
          </p:nvPr>
        </p:nvSpPr>
        <p:spPr>
          <a:xfrm>
            <a:off x="612913" y="444638"/>
            <a:ext cx="9977271" cy="548819"/>
          </a:xfrm>
        </p:spPr>
        <p:txBody>
          <a:bodyPr/>
          <a:lstStyle/>
          <a:p>
            <a:r>
              <a:rPr lang="en-US" dirty="0"/>
              <a:t>What are the strengths?</a:t>
            </a:r>
          </a:p>
        </p:txBody>
      </p:sp>
    </p:spTree>
    <p:extLst>
      <p:ext uri="{BB962C8B-B14F-4D97-AF65-F5344CB8AC3E}">
        <p14:creationId xmlns:p14="http://schemas.microsoft.com/office/powerpoint/2010/main" val="116458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B170A-0314-A310-51DF-667E5A81CCFE}"/>
              </a:ext>
            </a:extLst>
          </p:cNvPr>
          <p:cNvSpPr>
            <a:spLocks noGrp="1"/>
          </p:cNvSpPr>
          <p:nvPr>
            <p:ph type="sldNum" sz="quarter" idx="12"/>
          </p:nvPr>
        </p:nvSpPr>
        <p:spPr/>
        <p:txBody>
          <a:bodyPr/>
          <a:lstStyle/>
          <a:p>
            <a:fld id="{016687C5-7511-7743-B429-3BDBE272F28B}" type="slidenum">
              <a:rPr lang="en-US" smtClean="0"/>
              <a:t>21</a:t>
            </a:fld>
            <a:endParaRPr lang="en-US" dirty="0"/>
          </a:p>
        </p:txBody>
      </p:sp>
      <p:sp>
        <p:nvSpPr>
          <p:cNvPr id="20" name="TextBox 19">
            <a:extLst>
              <a:ext uri="{FF2B5EF4-FFF2-40B4-BE49-F238E27FC236}">
                <a16:creationId xmlns:a16="http://schemas.microsoft.com/office/drawing/2014/main" id="{D1876187-2652-50B4-10D8-4CF2BFDC99F5}"/>
              </a:ext>
            </a:extLst>
          </p:cNvPr>
          <p:cNvSpPr txBox="1"/>
          <p:nvPr/>
        </p:nvSpPr>
        <p:spPr>
          <a:xfrm>
            <a:off x="10797551" y="6333261"/>
            <a:ext cx="1328803" cy="369332"/>
          </a:xfrm>
          <a:prstGeom prst="rect">
            <a:avLst/>
          </a:prstGeom>
          <a:noFill/>
        </p:spPr>
        <p:txBody>
          <a:bodyPr wrap="square" rtlCol="0">
            <a:spAutoFit/>
          </a:bodyPr>
          <a:lstStyle/>
          <a:p>
            <a:r>
              <a:rPr lang="en-US" dirty="0">
                <a:solidFill>
                  <a:schemeClr val="tx2"/>
                </a:solidFill>
              </a:rPr>
              <a:t>shape</a:t>
            </a:r>
          </a:p>
        </p:txBody>
      </p:sp>
      <p:pic>
        <p:nvPicPr>
          <p:cNvPr id="17" name="Picture 16" descr="Chart, scatter chart&#10;&#10;Description automatically generated">
            <a:extLst>
              <a:ext uri="{FF2B5EF4-FFF2-40B4-BE49-F238E27FC236}">
                <a16:creationId xmlns:a16="http://schemas.microsoft.com/office/drawing/2014/main" id="{AA35688C-A1B8-95F7-B007-1AC3D785550C}"/>
              </a:ext>
            </a:extLst>
          </p:cNvPr>
          <p:cNvPicPr>
            <a:picLocks noChangeAspect="1"/>
          </p:cNvPicPr>
          <p:nvPr/>
        </p:nvPicPr>
        <p:blipFill>
          <a:blip r:embed="rId3"/>
          <a:stretch>
            <a:fillRect/>
          </a:stretch>
        </p:blipFill>
        <p:spPr>
          <a:xfrm>
            <a:off x="10012048" y="4930450"/>
            <a:ext cx="2147593" cy="1455858"/>
          </a:xfrm>
          <a:prstGeom prst="rect">
            <a:avLst/>
          </a:prstGeom>
        </p:spPr>
      </p:pic>
      <p:sp>
        <p:nvSpPr>
          <p:cNvPr id="19" name="TextBox 18">
            <a:extLst>
              <a:ext uri="{FF2B5EF4-FFF2-40B4-BE49-F238E27FC236}">
                <a16:creationId xmlns:a16="http://schemas.microsoft.com/office/drawing/2014/main" id="{554F1AF8-26A1-8801-C163-DDC5C25BA4B9}"/>
              </a:ext>
            </a:extLst>
          </p:cNvPr>
          <p:cNvSpPr txBox="1"/>
          <p:nvPr/>
        </p:nvSpPr>
        <p:spPr>
          <a:xfrm>
            <a:off x="8502447" y="6333261"/>
            <a:ext cx="1328803" cy="369332"/>
          </a:xfrm>
          <a:prstGeom prst="rect">
            <a:avLst/>
          </a:prstGeom>
          <a:noFill/>
        </p:spPr>
        <p:txBody>
          <a:bodyPr wrap="square" rtlCol="0">
            <a:spAutoFit/>
          </a:bodyPr>
          <a:lstStyle/>
          <a:p>
            <a:r>
              <a:rPr lang="en-US" dirty="0">
                <a:solidFill>
                  <a:schemeClr val="tx2"/>
                </a:solidFill>
              </a:rPr>
              <a:t>direction</a:t>
            </a:r>
          </a:p>
        </p:txBody>
      </p:sp>
      <p:pic>
        <p:nvPicPr>
          <p:cNvPr id="13" name="Picture 12" descr="Chart, scatter chart&#10;&#10;Description automatically generated">
            <a:extLst>
              <a:ext uri="{FF2B5EF4-FFF2-40B4-BE49-F238E27FC236}">
                <a16:creationId xmlns:a16="http://schemas.microsoft.com/office/drawing/2014/main" id="{5163E2EA-3676-6513-6859-0B51F799DC18}"/>
              </a:ext>
            </a:extLst>
          </p:cNvPr>
          <p:cNvPicPr>
            <a:picLocks noChangeAspect="1"/>
          </p:cNvPicPr>
          <p:nvPr/>
        </p:nvPicPr>
        <p:blipFill>
          <a:blip r:embed="rId4"/>
          <a:stretch>
            <a:fillRect/>
          </a:stretch>
        </p:blipFill>
        <p:spPr>
          <a:xfrm>
            <a:off x="7917397" y="4900491"/>
            <a:ext cx="2147593" cy="1455859"/>
          </a:xfrm>
          <a:prstGeom prst="rect">
            <a:avLst/>
          </a:prstGeom>
        </p:spPr>
      </p:pic>
      <p:sp>
        <p:nvSpPr>
          <p:cNvPr id="18" name="TextBox 17">
            <a:extLst>
              <a:ext uri="{FF2B5EF4-FFF2-40B4-BE49-F238E27FC236}">
                <a16:creationId xmlns:a16="http://schemas.microsoft.com/office/drawing/2014/main" id="{841E54A7-2233-ED05-D816-2030EC521DEA}"/>
              </a:ext>
            </a:extLst>
          </p:cNvPr>
          <p:cNvSpPr txBox="1"/>
          <p:nvPr/>
        </p:nvSpPr>
        <p:spPr>
          <a:xfrm>
            <a:off x="6435991" y="6333261"/>
            <a:ext cx="1328803" cy="369332"/>
          </a:xfrm>
          <a:prstGeom prst="rect">
            <a:avLst/>
          </a:prstGeom>
          <a:noFill/>
        </p:spPr>
        <p:txBody>
          <a:bodyPr wrap="square" rtlCol="0">
            <a:spAutoFit/>
          </a:bodyPr>
          <a:lstStyle/>
          <a:p>
            <a:r>
              <a:rPr lang="en-US" dirty="0">
                <a:solidFill>
                  <a:schemeClr val="tx2"/>
                </a:solidFill>
              </a:rPr>
              <a:t>density</a:t>
            </a:r>
          </a:p>
        </p:txBody>
      </p:sp>
      <p:pic>
        <p:nvPicPr>
          <p:cNvPr id="11" name="Picture 10" descr="Chart, scatter chart&#10;&#10;Description automatically generated">
            <a:extLst>
              <a:ext uri="{FF2B5EF4-FFF2-40B4-BE49-F238E27FC236}">
                <a16:creationId xmlns:a16="http://schemas.microsoft.com/office/drawing/2014/main" id="{6D6FBE0F-7F48-2A69-1402-BC6213A3C089}"/>
              </a:ext>
            </a:extLst>
          </p:cNvPr>
          <p:cNvPicPr>
            <a:picLocks noChangeAspect="1"/>
          </p:cNvPicPr>
          <p:nvPr/>
        </p:nvPicPr>
        <p:blipFill>
          <a:blip r:embed="rId5"/>
          <a:stretch>
            <a:fillRect/>
          </a:stretch>
        </p:blipFill>
        <p:spPr>
          <a:xfrm>
            <a:off x="5769804" y="4889860"/>
            <a:ext cx="2147593" cy="1455859"/>
          </a:xfrm>
          <a:prstGeom prst="rect">
            <a:avLst/>
          </a:prstGeom>
        </p:spPr>
      </p:pic>
      <p:sp>
        <p:nvSpPr>
          <p:cNvPr id="24" name="TextBox 23">
            <a:extLst>
              <a:ext uri="{FF2B5EF4-FFF2-40B4-BE49-F238E27FC236}">
                <a16:creationId xmlns:a16="http://schemas.microsoft.com/office/drawing/2014/main" id="{34B6603A-FAD5-A17D-3853-6161ABF69F62}"/>
              </a:ext>
            </a:extLst>
          </p:cNvPr>
          <p:cNvSpPr txBox="1"/>
          <p:nvPr/>
        </p:nvSpPr>
        <p:spPr>
          <a:xfrm>
            <a:off x="9921648" y="4399540"/>
            <a:ext cx="2328391" cy="369332"/>
          </a:xfrm>
          <a:prstGeom prst="rect">
            <a:avLst/>
          </a:prstGeom>
          <a:noFill/>
        </p:spPr>
        <p:txBody>
          <a:bodyPr wrap="square" rtlCol="0">
            <a:spAutoFit/>
          </a:bodyPr>
          <a:lstStyle/>
          <a:p>
            <a:r>
              <a:rPr lang="en-US" dirty="0">
                <a:solidFill>
                  <a:schemeClr val="tx2"/>
                </a:solidFill>
              </a:rPr>
              <a:t>Suboptimal solution</a:t>
            </a:r>
          </a:p>
        </p:txBody>
      </p:sp>
      <p:cxnSp>
        <p:nvCxnSpPr>
          <p:cNvPr id="23" name="Straight Arrow Connector 22" descr="A purple arrow pointing towards some text">
            <a:extLst>
              <a:ext uri="{FF2B5EF4-FFF2-40B4-BE49-F238E27FC236}">
                <a16:creationId xmlns:a16="http://schemas.microsoft.com/office/drawing/2014/main" id="{8F36715D-8755-66FD-16D5-9E52D58CFEB2}"/>
              </a:ext>
            </a:extLst>
          </p:cNvPr>
          <p:cNvCxnSpPr>
            <a:cxnSpLocks/>
          </p:cNvCxnSpPr>
          <p:nvPr/>
        </p:nvCxnSpPr>
        <p:spPr>
          <a:xfrm>
            <a:off x="8991193" y="4569459"/>
            <a:ext cx="840057" cy="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D0B6D100-7759-26FA-C94D-B2D17445712C}"/>
              </a:ext>
            </a:extLst>
          </p:cNvPr>
          <p:cNvSpPr txBox="1"/>
          <p:nvPr/>
        </p:nvSpPr>
        <p:spPr>
          <a:xfrm>
            <a:off x="6096000" y="4384793"/>
            <a:ext cx="3150623" cy="369332"/>
          </a:xfrm>
          <a:prstGeom prst="rect">
            <a:avLst/>
          </a:prstGeom>
          <a:noFill/>
        </p:spPr>
        <p:txBody>
          <a:bodyPr wrap="square" rtlCol="0">
            <a:spAutoFit/>
          </a:bodyPr>
          <a:lstStyle/>
          <a:p>
            <a:r>
              <a:rPr lang="en-US" dirty="0">
                <a:solidFill>
                  <a:schemeClr val="tx2"/>
                </a:solidFill>
              </a:rPr>
              <a:t>Bad centroid  initialization </a:t>
            </a:r>
          </a:p>
        </p:txBody>
      </p:sp>
      <p:pic>
        <p:nvPicPr>
          <p:cNvPr id="5126" name="Picture 6" descr="Machine Learning -&gt; Clustering -&gt; K-Means">
            <a:extLst>
              <a:ext uri="{FF2B5EF4-FFF2-40B4-BE49-F238E27FC236}">
                <a16:creationId xmlns:a16="http://schemas.microsoft.com/office/drawing/2014/main" id="{6D7BA881-3F63-FFCE-8612-A7535C30E2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7455" y="3024101"/>
            <a:ext cx="5472831" cy="131476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2340AA4-33DA-5319-8AB6-8F6C124BCA93}"/>
              </a:ext>
            </a:extLst>
          </p:cNvPr>
          <p:cNvSpPr txBox="1"/>
          <p:nvPr/>
        </p:nvSpPr>
        <p:spPr>
          <a:xfrm>
            <a:off x="9649852" y="2578479"/>
            <a:ext cx="1812100" cy="369332"/>
          </a:xfrm>
          <a:prstGeom prst="rect">
            <a:avLst/>
          </a:prstGeom>
          <a:noFill/>
        </p:spPr>
        <p:txBody>
          <a:bodyPr wrap="square" rtlCol="0">
            <a:spAutoFit/>
          </a:bodyPr>
          <a:lstStyle/>
          <a:p>
            <a:r>
              <a:rPr lang="en-US" dirty="0">
                <a:solidFill>
                  <a:schemeClr val="tx2"/>
                </a:solidFill>
              </a:rPr>
              <a:t>Elbow method</a:t>
            </a:r>
          </a:p>
        </p:txBody>
      </p:sp>
      <p:pic>
        <p:nvPicPr>
          <p:cNvPr id="8" name="Picture 4" descr="An elbow plot">
            <a:extLst>
              <a:ext uri="{FF2B5EF4-FFF2-40B4-BE49-F238E27FC236}">
                <a16:creationId xmlns:a16="http://schemas.microsoft.com/office/drawing/2014/main" id="{D0CCB49F-605A-0F4F-BE68-0056CA6BA9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6138" y="612468"/>
            <a:ext cx="3017000" cy="20274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4DF755-815C-5C6B-DD84-C3C8B9B7CC74}"/>
              </a:ext>
            </a:extLst>
          </p:cNvPr>
          <p:cNvSpPr txBox="1"/>
          <p:nvPr/>
        </p:nvSpPr>
        <p:spPr>
          <a:xfrm>
            <a:off x="437367" y="1273101"/>
            <a:ext cx="6225436" cy="5109091"/>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2"/>
                </a:solidFill>
              </a:rPr>
              <a:t>Choosing 𝑘 manually – it’s a hassle!</a:t>
            </a:r>
          </a:p>
          <a:p>
            <a:endParaRPr lang="en-US" sz="2800" dirty="0">
              <a:solidFill>
                <a:schemeClr val="tx2"/>
              </a:solidFill>
            </a:endParaRPr>
          </a:p>
          <a:p>
            <a:pPr marL="285750" indent="-285750">
              <a:buFont typeface="Arial" panose="020B0604020202020204" pitchFamily="34" charset="0"/>
              <a:buChar char="•"/>
            </a:pPr>
            <a:r>
              <a:rPr lang="en-US" sz="2800" dirty="0">
                <a:solidFill>
                  <a:schemeClr val="tx2"/>
                </a:solidFill>
              </a:rPr>
              <a:t>It is dependent on initial values: necessary to run the algorithm several times to avoid suboptimal solutions – converges to a local minimum</a:t>
            </a:r>
          </a:p>
          <a:p>
            <a:pPr marL="285750" indent="-285750">
              <a:buFont typeface="Arial" panose="020B0604020202020204" pitchFamily="34" charset="0"/>
              <a:buChar char="•"/>
            </a:pPr>
            <a:endParaRPr lang="en-US" sz="2800" dirty="0">
              <a:solidFill>
                <a:schemeClr val="tx2"/>
              </a:solidFill>
            </a:endParaRPr>
          </a:p>
          <a:p>
            <a:pPr marL="285750" indent="-285750">
              <a:buFont typeface="Arial" panose="020B0604020202020204" pitchFamily="34" charset="0"/>
              <a:buChar char="•"/>
            </a:pPr>
            <a:r>
              <a:rPr lang="en-US" sz="2800" dirty="0">
                <a:solidFill>
                  <a:schemeClr val="tx2"/>
                </a:solidFill>
              </a:rPr>
              <a:t>Not good at clustering data of varying sizes, densities, or </a:t>
            </a:r>
            <a:r>
              <a:rPr lang="en-US" sz="2800" dirty="0" err="1">
                <a:solidFill>
                  <a:schemeClr val="tx2"/>
                </a:solidFill>
              </a:rPr>
              <a:t>nonspherical</a:t>
            </a:r>
            <a:r>
              <a:rPr lang="en-US" sz="2800" dirty="0">
                <a:solidFill>
                  <a:schemeClr val="tx2"/>
                </a:solidFill>
              </a:rPr>
              <a:t> shapes</a:t>
            </a:r>
          </a:p>
          <a:p>
            <a:pPr marL="285750"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63C3E518-881F-784F-9245-09B4289ADD40}"/>
              </a:ext>
            </a:extLst>
          </p:cNvPr>
          <p:cNvSpPr>
            <a:spLocks noGrp="1"/>
          </p:cNvSpPr>
          <p:nvPr>
            <p:ph type="title"/>
          </p:nvPr>
        </p:nvSpPr>
        <p:spPr>
          <a:xfrm>
            <a:off x="437367" y="340073"/>
            <a:ext cx="9977271" cy="548819"/>
          </a:xfrm>
        </p:spPr>
        <p:txBody>
          <a:bodyPr/>
          <a:lstStyle/>
          <a:p>
            <a:r>
              <a:rPr lang="en-US" dirty="0"/>
              <a:t>What are the limitations?</a:t>
            </a:r>
          </a:p>
        </p:txBody>
      </p:sp>
    </p:spTree>
    <p:extLst>
      <p:ext uri="{BB962C8B-B14F-4D97-AF65-F5344CB8AC3E}">
        <p14:creationId xmlns:p14="http://schemas.microsoft.com/office/powerpoint/2010/main" val="219871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068B6D-7735-99BE-60D4-66F33085427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16687C5-7511-7743-B429-3BDBE272F28B}" type="slidenum">
              <a:rPr lang="en-US" smtClean="0"/>
              <a:pPr>
                <a:spcAft>
                  <a:spcPts val="600"/>
                </a:spcAft>
              </a:pPr>
              <a:t>22</a:t>
            </a:fld>
            <a:endParaRPr lang="en-US"/>
          </a:p>
        </p:txBody>
      </p:sp>
      <p:pic>
        <p:nvPicPr>
          <p:cNvPr id="15" name="Picture 14" descr="A dendrogram depicting the relationship between animals">
            <a:extLst>
              <a:ext uri="{FF2B5EF4-FFF2-40B4-BE49-F238E27FC236}">
                <a16:creationId xmlns:a16="http://schemas.microsoft.com/office/drawing/2014/main" id="{53A5B9E2-BC13-2915-B0F9-70CEC5757665}"/>
              </a:ext>
            </a:extLst>
          </p:cNvPr>
          <p:cNvPicPr>
            <a:picLocks noChangeAspect="1"/>
          </p:cNvPicPr>
          <p:nvPr/>
        </p:nvPicPr>
        <p:blipFill rotWithShape="1">
          <a:blip r:embed="rId3"/>
          <a:srcRect t="20087"/>
          <a:stretch/>
        </p:blipFill>
        <p:spPr>
          <a:xfrm>
            <a:off x="6859223" y="3661825"/>
            <a:ext cx="5084893" cy="3215240"/>
          </a:xfrm>
          <a:prstGeom prst="rect">
            <a:avLst/>
          </a:prstGeom>
        </p:spPr>
      </p:pic>
      <p:pic>
        <p:nvPicPr>
          <p:cNvPr id="6" name="Graphic 5" descr="Monkey outline">
            <a:extLst>
              <a:ext uri="{FF2B5EF4-FFF2-40B4-BE49-F238E27FC236}">
                <a16:creationId xmlns:a16="http://schemas.microsoft.com/office/drawing/2014/main" id="{65D6043C-51DB-97D2-00B3-2DB029CFB9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5016" y="2702489"/>
            <a:ext cx="438621" cy="438621"/>
          </a:xfrm>
          <a:prstGeom prst="rect">
            <a:avLst/>
          </a:prstGeom>
        </p:spPr>
      </p:pic>
      <p:pic>
        <p:nvPicPr>
          <p:cNvPr id="8" name="Graphic 7" descr="Monkey with solid fill">
            <a:extLst>
              <a:ext uri="{FF2B5EF4-FFF2-40B4-BE49-F238E27FC236}">
                <a16:creationId xmlns:a16="http://schemas.microsoft.com/office/drawing/2014/main" id="{480C8CE2-F4F4-ACF5-F699-F66960D6DC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59057" y="1459477"/>
            <a:ext cx="438621" cy="438621"/>
          </a:xfrm>
          <a:prstGeom prst="rect">
            <a:avLst/>
          </a:prstGeom>
        </p:spPr>
      </p:pic>
      <p:pic>
        <p:nvPicPr>
          <p:cNvPr id="10" name="Graphic 9" descr="Gorilla with solid fill">
            <a:extLst>
              <a:ext uri="{FF2B5EF4-FFF2-40B4-BE49-F238E27FC236}">
                <a16:creationId xmlns:a16="http://schemas.microsoft.com/office/drawing/2014/main" id="{0AB9483B-E6C5-5CC3-B580-2B498531A3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9057" y="693886"/>
            <a:ext cx="438621" cy="438621"/>
          </a:xfrm>
          <a:prstGeom prst="rect">
            <a:avLst/>
          </a:prstGeom>
        </p:spPr>
      </p:pic>
      <p:pic>
        <p:nvPicPr>
          <p:cNvPr id="12" name="Graphic 11" descr="Man with solid fill">
            <a:extLst>
              <a:ext uri="{FF2B5EF4-FFF2-40B4-BE49-F238E27FC236}">
                <a16:creationId xmlns:a16="http://schemas.microsoft.com/office/drawing/2014/main" id="{8B0407BD-21F6-0FEE-B734-3009D44F65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8981" y="129269"/>
            <a:ext cx="494656" cy="494656"/>
          </a:xfrm>
          <a:prstGeom prst="rect">
            <a:avLst/>
          </a:prstGeom>
        </p:spPr>
      </p:pic>
      <p:pic>
        <p:nvPicPr>
          <p:cNvPr id="3074" name="Picture 2" descr="pbio.0020005.g003 | Phylogenetic Tree of Primates Schematic … | Flickr">
            <a:extLst>
              <a:ext uri="{FF2B5EF4-FFF2-40B4-BE49-F238E27FC236}">
                <a16:creationId xmlns:a16="http://schemas.microsoft.com/office/drawing/2014/main" id="{1AFFB812-CE9B-6641-F1D1-4ECA4B3660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57017" y="282957"/>
            <a:ext cx="2334577" cy="31418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059FB9-9BE4-78DC-C04E-3CF7A4653026}"/>
              </a:ext>
            </a:extLst>
          </p:cNvPr>
          <p:cNvSpPr txBox="1"/>
          <p:nvPr/>
        </p:nvSpPr>
        <p:spPr>
          <a:xfrm>
            <a:off x="838200" y="1459478"/>
            <a:ext cx="5044440" cy="4351338"/>
          </a:xfrm>
          <a:prstGeom prst="rect">
            <a:avLst/>
          </a:prstGeom>
        </p:spPr>
        <p:txBody>
          <a:bodyPr vert="horz" lIns="91440" tIns="45720" rIns="91440" bIns="45720" rtlCol="0">
            <a:normAutofit/>
          </a:bodyPr>
          <a:lstStyle/>
          <a:p>
            <a:pPr>
              <a:lnSpc>
                <a:spcPct val="90000"/>
              </a:lnSpc>
              <a:spcAft>
                <a:spcPts val="600"/>
              </a:spcAft>
            </a:pPr>
            <a:r>
              <a:rPr lang="en-GB" sz="2200" dirty="0">
                <a:solidFill>
                  <a:schemeClr val="tx2"/>
                </a:solidFill>
                <a:effectLst/>
                <a:latin typeface="Arial" panose="020B0604020202020204" pitchFamily="34" charset="0"/>
                <a:cs typeface="Arial" panose="020B0604020202020204" pitchFamily="34" charset="0"/>
              </a:rPr>
              <a:t>“Hierarchical clustering algorithms […] approach the problem of clustering by developing a binary tree-based data structure called the dendrogram. Once the dendrogram is constructed, one can </a:t>
            </a:r>
            <a:r>
              <a:rPr lang="en-GB" sz="2200" dirty="0">
                <a:solidFill>
                  <a:schemeClr val="tx2"/>
                </a:solidFill>
                <a:effectLst/>
                <a:highlight>
                  <a:srgbClr val="FFFF00"/>
                </a:highlight>
                <a:latin typeface="Arial" panose="020B0604020202020204" pitchFamily="34" charset="0"/>
                <a:cs typeface="Arial" panose="020B0604020202020204" pitchFamily="34" charset="0"/>
              </a:rPr>
              <a:t>automatically choose the right number of clusters </a:t>
            </a:r>
            <a:r>
              <a:rPr lang="en-GB" sz="2200" dirty="0">
                <a:solidFill>
                  <a:schemeClr val="tx2"/>
                </a:solidFill>
                <a:effectLst/>
                <a:latin typeface="Arial" panose="020B0604020202020204" pitchFamily="34" charset="0"/>
                <a:cs typeface="Arial" panose="020B0604020202020204" pitchFamily="34" charset="0"/>
              </a:rPr>
              <a:t>by splitting the tree at different levels to obtain different clustering solutions for the same dataset </a:t>
            </a:r>
            <a:r>
              <a:rPr lang="en-GB" sz="2200" dirty="0">
                <a:solidFill>
                  <a:schemeClr val="tx2"/>
                </a:solidFill>
                <a:effectLst/>
                <a:highlight>
                  <a:srgbClr val="FFFF00"/>
                </a:highlight>
                <a:latin typeface="Arial" panose="020B0604020202020204" pitchFamily="34" charset="0"/>
                <a:cs typeface="Arial" panose="020B0604020202020204" pitchFamily="34" charset="0"/>
              </a:rPr>
              <a:t>without rerunning the clustering algorithm </a:t>
            </a:r>
            <a:r>
              <a:rPr lang="en-GB" sz="2200" dirty="0">
                <a:solidFill>
                  <a:schemeClr val="tx2"/>
                </a:solidFill>
                <a:effectLst/>
                <a:latin typeface="Arial" panose="020B0604020202020204" pitchFamily="34" charset="0"/>
                <a:cs typeface="Arial" panose="020B0604020202020204" pitchFamily="34" charset="0"/>
              </a:rPr>
              <a:t>again.”</a:t>
            </a:r>
          </a:p>
          <a:p>
            <a:pPr indent="-228600">
              <a:lnSpc>
                <a:spcPct val="90000"/>
              </a:lnSpc>
              <a:spcAft>
                <a:spcPts val="600"/>
              </a:spcAft>
              <a:buFont typeface="Arial" panose="020B0604020202020204" pitchFamily="34" charset="0"/>
              <a:buChar char="•"/>
            </a:pPr>
            <a:endParaRPr lang="en-GB" sz="2200" dirty="0">
              <a:solidFill>
                <a:schemeClr val="tx2"/>
              </a:solidFill>
              <a:latin typeface="Arial" panose="020B0604020202020204" pitchFamily="34" charset="0"/>
              <a:cs typeface="Arial" panose="020B0604020202020204" pitchFamily="34" charset="0"/>
            </a:endParaRPr>
          </a:p>
          <a:p>
            <a:pPr>
              <a:lnSpc>
                <a:spcPct val="90000"/>
              </a:lnSpc>
              <a:spcAft>
                <a:spcPts val="600"/>
              </a:spcAft>
            </a:pPr>
            <a:r>
              <a:rPr lang="en-GB" sz="2200" dirty="0">
                <a:solidFill>
                  <a:schemeClr val="tx2"/>
                </a:solidFill>
                <a:effectLst/>
                <a:latin typeface="Arial" panose="020B0604020202020204" pitchFamily="34" charset="0"/>
                <a:cs typeface="Arial" panose="020B0604020202020204" pitchFamily="34" charset="0"/>
              </a:rPr>
              <a:t>(Reddy and </a:t>
            </a:r>
            <a:r>
              <a:rPr lang="en-GB" sz="2200" dirty="0" err="1">
                <a:solidFill>
                  <a:schemeClr val="tx2"/>
                </a:solidFill>
                <a:effectLst/>
                <a:latin typeface="Arial" panose="020B0604020202020204" pitchFamily="34" charset="0"/>
                <a:cs typeface="Arial" panose="020B0604020202020204" pitchFamily="34" charset="0"/>
              </a:rPr>
              <a:t>Vinzamuri</a:t>
            </a:r>
            <a:r>
              <a:rPr lang="en-GB" sz="2200" dirty="0">
                <a:solidFill>
                  <a:schemeClr val="tx2"/>
                </a:solidFill>
                <a:latin typeface="Arial" panose="020B0604020202020204" pitchFamily="34" charset="0"/>
                <a:cs typeface="Arial" panose="020B0604020202020204" pitchFamily="34" charset="0"/>
              </a:rPr>
              <a:t>, 2015)</a:t>
            </a:r>
            <a:endParaRPr lang="en-GB" sz="2200" dirty="0">
              <a:solidFill>
                <a:schemeClr val="tx2"/>
              </a:solidFill>
              <a:effectLst/>
              <a:latin typeface="Arial" panose="020B0604020202020204" pitchFamily="34" charset="0"/>
              <a:cs typeface="Arial" panose="020B0604020202020204" pitchFamily="34" charset="0"/>
            </a:endParaRPr>
          </a:p>
          <a:p>
            <a:pPr indent="-228600">
              <a:lnSpc>
                <a:spcPct val="90000"/>
              </a:lnSpc>
              <a:spcAft>
                <a:spcPts val="600"/>
              </a:spcAft>
              <a:buFont typeface="Arial" panose="020B0604020202020204" pitchFamily="34" charset="0"/>
              <a:buChar char="•"/>
            </a:pPr>
            <a:endParaRPr lang="en-US" sz="2200" dirty="0">
              <a:solidFill>
                <a:schemeClr val="tx2"/>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12567B9-23C3-741C-A511-481E915EB384}"/>
              </a:ext>
            </a:extLst>
          </p:cNvPr>
          <p:cNvSpPr>
            <a:spLocks noGrp="1"/>
          </p:cNvSpPr>
          <p:nvPr>
            <p:ph type="title"/>
          </p:nvPr>
        </p:nvSpPr>
        <p:spPr>
          <a:xfrm>
            <a:off x="838200" y="519964"/>
            <a:ext cx="9977271" cy="548819"/>
          </a:xfrm>
        </p:spPr>
        <p:txBody>
          <a:bodyPr vert="horz" lIns="91440" tIns="45720" rIns="91440" bIns="45720" rtlCol="0" anchor="ctr">
            <a:normAutofit/>
          </a:bodyPr>
          <a:lstStyle/>
          <a:p>
            <a:r>
              <a:rPr lang="en-US" sz="3300" dirty="0"/>
              <a:t>Hierarchical clustering</a:t>
            </a:r>
          </a:p>
        </p:txBody>
      </p:sp>
    </p:spTree>
    <p:extLst>
      <p:ext uri="{BB962C8B-B14F-4D97-AF65-F5344CB8AC3E}">
        <p14:creationId xmlns:p14="http://schemas.microsoft.com/office/powerpoint/2010/main" val="1483900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4C831A-9A3E-98E6-7712-55F1971D1FCD}"/>
              </a:ext>
            </a:extLst>
          </p:cNvPr>
          <p:cNvSpPr>
            <a:spLocks noGrp="1"/>
          </p:cNvSpPr>
          <p:nvPr>
            <p:ph type="sldNum" sz="quarter" idx="12"/>
          </p:nvPr>
        </p:nvSpPr>
        <p:spPr/>
        <p:txBody>
          <a:bodyPr/>
          <a:lstStyle/>
          <a:p>
            <a:fld id="{016687C5-7511-7743-B429-3BDBE272F28B}" type="slidenum">
              <a:rPr lang="en-US" smtClean="0"/>
              <a:t>23</a:t>
            </a:fld>
            <a:endParaRPr lang="en-US"/>
          </a:p>
        </p:txBody>
      </p:sp>
      <p:pic>
        <p:nvPicPr>
          <p:cNvPr id="28" name="Picture 2" descr="A simple dendrogram describing the relationship between 5 data points labelled A-E">
            <a:extLst>
              <a:ext uri="{FF2B5EF4-FFF2-40B4-BE49-F238E27FC236}">
                <a16:creationId xmlns:a16="http://schemas.microsoft.com/office/drawing/2014/main" id="{5D43FC34-083F-6EAE-976C-C4A855498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138" y="4182335"/>
            <a:ext cx="2743199" cy="22480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hidden="1">
            <a:extLst>
              <a:ext uri="{FF2B5EF4-FFF2-40B4-BE49-F238E27FC236}">
                <a16:creationId xmlns:a16="http://schemas.microsoft.com/office/drawing/2014/main" id="{E6085B27-0AC6-C2CB-A9DE-FE63DCC8C369}"/>
              </a:ext>
              <a:ext uri="{C183D7F6-B498-43B3-948B-1728B52AA6E4}">
                <adec:decorative xmlns:adec="http://schemas.microsoft.com/office/drawing/2017/decorative" val="1"/>
              </a:ext>
            </a:extLst>
          </p:cNvPr>
          <p:cNvSpPr>
            <a:spLocks noChangeArrowheads="1"/>
          </p:cNvSpPr>
          <p:nvPr/>
        </p:nvSpPr>
        <p:spPr bwMode="auto">
          <a:xfrm>
            <a:off x="1599928" y="2552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19" name="Straight Connector 18">
            <a:extLst>
              <a:ext uri="{FF2B5EF4-FFF2-40B4-BE49-F238E27FC236}">
                <a16:creationId xmlns:a16="http://schemas.microsoft.com/office/drawing/2014/main" id="{28D4D245-5ABE-92A1-393B-4E58939C289D}"/>
              </a:ext>
            </a:extLst>
          </p:cNvPr>
          <p:cNvCxnSpPr/>
          <p:nvPr/>
        </p:nvCxnSpPr>
        <p:spPr>
          <a:xfrm>
            <a:off x="6570133" y="372103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5858E26-31CB-55E8-EE64-FF2E86C82120}"/>
              </a:ext>
            </a:extLst>
          </p:cNvPr>
          <p:cNvCxnSpPr/>
          <p:nvPr/>
        </p:nvCxnSpPr>
        <p:spPr>
          <a:xfrm>
            <a:off x="6321733" y="535507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Arrow Connector 2" descr="Arrow pointing towards the branches of the dendrogram">
            <a:extLst>
              <a:ext uri="{FF2B5EF4-FFF2-40B4-BE49-F238E27FC236}">
                <a16:creationId xmlns:a16="http://schemas.microsoft.com/office/drawing/2014/main" id="{F706C0E6-EE55-CF19-4B01-10E768046C71}"/>
              </a:ext>
            </a:extLst>
          </p:cNvPr>
          <p:cNvCxnSpPr>
            <a:cxnSpLocks/>
          </p:cNvCxnSpPr>
          <p:nvPr/>
        </p:nvCxnSpPr>
        <p:spPr>
          <a:xfrm flipH="1">
            <a:off x="7484533" y="4791822"/>
            <a:ext cx="810538" cy="290186"/>
          </a:xfrm>
          <a:prstGeom prst="straightConnector1">
            <a:avLst/>
          </a:prstGeom>
          <a:ln w="444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892E8F3-B1C4-CC4C-FC7C-22BB096C91A1}"/>
              </a:ext>
            </a:extLst>
          </p:cNvPr>
          <p:cNvSpPr txBox="1"/>
          <p:nvPr/>
        </p:nvSpPr>
        <p:spPr>
          <a:xfrm>
            <a:off x="9223738" y="5426199"/>
            <a:ext cx="2743199" cy="338554"/>
          </a:xfrm>
          <a:prstGeom prst="rect">
            <a:avLst/>
          </a:prstGeom>
          <a:noFill/>
        </p:spPr>
        <p:txBody>
          <a:bodyPr wrap="square" rtlCol="0">
            <a:spAutoFit/>
          </a:bodyPr>
          <a:lstStyle/>
          <a:p>
            <a:r>
              <a:rPr lang="en-US" sz="1600" dirty="0">
                <a:solidFill>
                  <a:schemeClr val="tx2"/>
                </a:solidFill>
              </a:rPr>
              <a:t>Split</a:t>
            </a:r>
          </a:p>
        </p:txBody>
      </p:sp>
      <p:cxnSp>
        <p:nvCxnSpPr>
          <p:cNvPr id="36" name="Straight Connector 35" descr="Dashed line representing a split between 2 branches">
            <a:extLst>
              <a:ext uri="{FF2B5EF4-FFF2-40B4-BE49-F238E27FC236}">
                <a16:creationId xmlns:a16="http://schemas.microsoft.com/office/drawing/2014/main" id="{55AC3176-B1D7-A6D8-9853-2E6DB636F736}"/>
              </a:ext>
            </a:extLst>
          </p:cNvPr>
          <p:cNvCxnSpPr>
            <a:cxnSpLocks/>
          </p:cNvCxnSpPr>
          <p:nvPr/>
        </p:nvCxnSpPr>
        <p:spPr>
          <a:xfrm>
            <a:off x="5943600" y="4734827"/>
            <a:ext cx="1752328" cy="0"/>
          </a:xfrm>
          <a:prstGeom prst="line">
            <a:avLst/>
          </a:prstGeom>
          <a:ln w="25400">
            <a:solidFill>
              <a:schemeClr val="accent2"/>
            </a:solidFill>
            <a:prstDash val="dash"/>
          </a:ln>
        </p:spPr>
        <p:style>
          <a:lnRef idx="1">
            <a:schemeClr val="dk1"/>
          </a:lnRef>
          <a:fillRef idx="0">
            <a:schemeClr val="dk1"/>
          </a:fillRef>
          <a:effectRef idx="0">
            <a:schemeClr val="dk1"/>
          </a:effectRef>
          <a:fontRef idx="minor">
            <a:schemeClr val="tx1"/>
          </a:fontRef>
        </p:style>
      </p:cxnSp>
      <p:cxnSp>
        <p:nvCxnSpPr>
          <p:cNvPr id="39" name="Straight Connector 38" descr="Dashed line representing a split between 3 branches">
            <a:extLst>
              <a:ext uri="{FF2B5EF4-FFF2-40B4-BE49-F238E27FC236}">
                <a16:creationId xmlns:a16="http://schemas.microsoft.com/office/drawing/2014/main" id="{31B96FC9-C13B-E56E-615D-E4627E0BBD41}"/>
              </a:ext>
            </a:extLst>
          </p:cNvPr>
          <p:cNvCxnSpPr>
            <a:cxnSpLocks/>
          </p:cNvCxnSpPr>
          <p:nvPr/>
        </p:nvCxnSpPr>
        <p:spPr>
          <a:xfrm>
            <a:off x="5943600" y="5595476"/>
            <a:ext cx="1998133" cy="0"/>
          </a:xfrm>
          <a:prstGeom prst="line">
            <a:avLst/>
          </a:prstGeom>
          <a:ln w="254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descr="A dashed line separating points A,B,C from D,E">
            <a:extLst>
              <a:ext uri="{FF2B5EF4-FFF2-40B4-BE49-F238E27FC236}">
                <a16:creationId xmlns:a16="http://schemas.microsoft.com/office/drawing/2014/main" id="{0288B312-E77A-9081-6CDE-0A68AA05A126}"/>
              </a:ext>
            </a:extLst>
          </p:cNvPr>
          <p:cNvCxnSpPr>
            <a:cxnSpLocks/>
          </p:cNvCxnSpPr>
          <p:nvPr/>
        </p:nvCxnSpPr>
        <p:spPr>
          <a:xfrm>
            <a:off x="2607734" y="5170297"/>
            <a:ext cx="1717804" cy="857970"/>
          </a:xfrm>
          <a:prstGeom prst="line">
            <a:avLst/>
          </a:prstGeom>
          <a:ln w="25400">
            <a:prstDash val="dash"/>
          </a:ln>
        </p:spPr>
        <p:style>
          <a:lnRef idx="1">
            <a:schemeClr val="dk1"/>
          </a:lnRef>
          <a:fillRef idx="0">
            <a:schemeClr val="dk1"/>
          </a:fillRef>
          <a:effectRef idx="0">
            <a:schemeClr val="dk1"/>
          </a:effectRef>
          <a:fontRef idx="minor">
            <a:schemeClr val="tx1"/>
          </a:fontRef>
        </p:style>
      </p:cxnSp>
      <p:graphicFrame>
        <p:nvGraphicFramePr>
          <p:cNvPr id="27" name="Chart 26" descr="Scatterplot of points A-E">
            <a:extLst>
              <a:ext uri="{FF2B5EF4-FFF2-40B4-BE49-F238E27FC236}">
                <a16:creationId xmlns:a16="http://schemas.microsoft.com/office/drawing/2014/main" id="{1B5F9627-1A46-8438-C22F-6C214FCBB0C1}"/>
              </a:ext>
            </a:extLst>
          </p:cNvPr>
          <p:cNvGraphicFramePr>
            <a:graphicFrameLocks/>
          </p:cNvGraphicFramePr>
          <p:nvPr>
            <p:extLst>
              <p:ext uri="{D42A27DB-BD31-4B8C-83A1-F6EECF244321}">
                <p14:modId xmlns:p14="http://schemas.microsoft.com/office/powerpoint/2010/main" val="4243265049"/>
              </p:ext>
            </p:extLst>
          </p:nvPr>
        </p:nvGraphicFramePr>
        <p:xfrm>
          <a:off x="2138978" y="4154417"/>
          <a:ext cx="2898689" cy="2513083"/>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Arrow Connector 6" descr="Arrow pointing downwards">
            <a:extLst>
              <a:ext uri="{FF2B5EF4-FFF2-40B4-BE49-F238E27FC236}">
                <a16:creationId xmlns:a16="http://schemas.microsoft.com/office/drawing/2014/main" id="{A02B97F8-A6AB-0E28-FD2C-E350D780FBB7}"/>
              </a:ext>
            </a:extLst>
          </p:cNvPr>
          <p:cNvCxnSpPr>
            <a:cxnSpLocks/>
          </p:cNvCxnSpPr>
          <p:nvPr/>
        </p:nvCxnSpPr>
        <p:spPr>
          <a:xfrm>
            <a:off x="8610600" y="2269066"/>
            <a:ext cx="0" cy="943967"/>
          </a:xfrm>
          <a:prstGeom prst="straightConnector1">
            <a:avLst/>
          </a:prstGeom>
          <a:ln w="444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098" name="Picture 2" descr="A simple dendrogram describing the relationship between 5 data points labelled A-E">
            <a:extLst>
              <a:ext uri="{FF2B5EF4-FFF2-40B4-BE49-F238E27FC236}">
                <a16:creationId xmlns:a16="http://schemas.microsoft.com/office/drawing/2014/main" id="{0D338313-0C06-8934-5EF7-750456418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534" y="1650731"/>
            <a:ext cx="2743199" cy="22480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Chart 21" descr="Scatterplot of points A-E">
            <a:extLst>
              <a:ext uri="{FF2B5EF4-FFF2-40B4-BE49-F238E27FC236}">
                <a16:creationId xmlns:a16="http://schemas.microsoft.com/office/drawing/2014/main" id="{B92B9F35-564D-FEF2-56E9-890667C5FE1D}"/>
              </a:ext>
            </a:extLst>
          </p:cNvPr>
          <p:cNvGraphicFramePr>
            <a:graphicFrameLocks/>
          </p:cNvGraphicFramePr>
          <p:nvPr>
            <p:extLst>
              <p:ext uri="{D42A27DB-BD31-4B8C-83A1-F6EECF244321}">
                <p14:modId xmlns:p14="http://schemas.microsoft.com/office/powerpoint/2010/main" val="3547919440"/>
              </p:ext>
            </p:extLst>
          </p:nvPr>
        </p:nvGraphicFramePr>
        <p:xfrm>
          <a:off x="2138978" y="1539858"/>
          <a:ext cx="2898689" cy="2513083"/>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41599370-2BA8-D198-031A-407984DF2E93}"/>
              </a:ext>
            </a:extLst>
          </p:cNvPr>
          <p:cNvSpPr txBox="1"/>
          <p:nvPr/>
        </p:nvSpPr>
        <p:spPr>
          <a:xfrm>
            <a:off x="7941733" y="4396273"/>
            <a:ext cx="2743199" cy="338554"/>
          </a:xfrm>
          <a:prstGeom prst="rect">
            <a:avLst/>
          </a:prstGeom>
          <a:noFill/>
        </p:spPr>
        <p:txBody>
          <a:bodyPr wrap="square" rtlCol="0">
            <a:spAutoFit/>
          </a:bodyPr>
          <a:lstStyle/>
          <a:p>
            <a:r>
              <a:rPr lang="en-US" sz="1600" dirty="0">
                <a:solidFill>
                  <a:schemeClr val="tx2"/>
                </a:solidFill>
              </a:rPr>
              <a:t>Branches</a:t>
            </a:r>
          </a:p>
        </p:txBody>
      </p:sp>
      <p:cxnSp>
        <p:nvCxnSpPr>
          <p:cNvPr id="13" name="Straight Arrow Connector 12" descr="Arrow pointing towards the orange dashed line">
            <a:extLst>
              <a:ext uri="{FF2B5EF4-FFF2-40B4-BE49-F238E27FC236}">
                <a16:creationId xmlns:a16="http://schemas.microsoft.com/office/drawing/2014/main" id="{6E11AC80-CF5F-5C75-EB63-0E082BA7A112}"/>
              </a:ext>
            </a:extLst>
          </p:cNvPr>
          <p:cNvCxnSpPr>
            <a:cxnSpLocks/>
          </p:cNvCxnSpPr>
          <p:nvPr/>
        </p:nvCxnSpPr>
        <p:spPr>
          <a:xfrm flipH="1">
            <a:off x="8098569" y="5595476"/>
            <a:ext cx="1024061" cy="0"/>
          </a:xfrm>
          <a:prstGeom prst="straightConnector1">
            <a:avLst/>
          </a:prstGeom>
          <a:ln w="444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C471659-B27F-F9FB-4BBE-289A6AB037F7}"/>
              </a:ext>
            </a:extLst>
          </p:cNvPr>
          <p:cNvSpPr txBox="1"/>
          <p:nvPr/>
        </p:nvSpPr>
        <p:spPr>
          <a:xfrm>
            <a:off x="7768167" y="1873207"/>
            <a:ext cx="2743199" cy="338554"/>
          </a:xfrm>
          <a:prstGeom prst="rect">
            <a:avLst/>
          </a:prstGeom>
          <a:noFill/>
        </p:spPr>
        <p:txBody>
          <a:bodyPr wrap="square" rtlCol="0">
            <a:spAutoFit/>
          </a:bodyPr>
          <a:lstStyle/>
          <a:p>
            <a:r>
              <a:rPr lang="en-US" sz="1600" dirty="0">
                <a:solidFill>
                  <a:schemeClr val="tx2"/>
                </a:solidFill>
              </a:rPr>
              <a:t>Increasing similarity</a:t>
            </a:r>
          </a:p>
        </p:txBody>
      </p:sp>
      <p:sp>
        <p:nvSpPr>
          <p:cNvPr id="2" name="Title 1">
            <a:extLst>
              <a:ext uri="{FF2B5EF4-FFF2-40B4-BE49-F238E27FC236}">
                <a16:creationId xmlns:a16="http://schemas.microsoft.com/office/drawing/2014/main" id="{954A167F-66FA-713C-F53B-4E78AE6D7BF5}"/>
              </a:ext>
            </a:extLst>
          </p:cNvPr>
          <p:cNvSpPr>
            <a:spLocks noGrp="1"/>
          </p:cNvSpPr>
          <p:nvPr>
            <p:ph type="title"/>
          </p:nvPr>
        </p:nvSpPr>
        <p:spPr>
          <a:xfrm>
            <a:off x="618067" y="536897"/>
            <a:ext cx="9977271" cy="548819"/>
          </a:xfrm>
        </p:spPr>
        <p:txBody>
          <a:bodyPr/>
          <a:lstStyle/>
          <a:p>
            <a:r>
              <a:rPr lang="en-US" dirty="0"/>
              <a:t>How do I read a dendrogram?</a:t>
            </a:r>
          </a:p>
        </p:txBody>
      </p:sp>
    </p:spTree>
    <p:extLst>
      <p:ext uri="{BB962C8B-B14F-4D97-AF65-F5344CB8AC3E}">
        <p14:creationId xmlns:p14="http://schemas.microsoft.com/office/powerpoint/2010/main" val="340216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ECC70C-2525-C908-C572-DDE31B3E4BB9}"/>
              </a:ext>
            </a:extLst>
          </p:cNvPr>
          <p:cNvSpPr>
            <a:spLocks noGrp="1"/>
          </p:cNvSpPr>
          <p:nvPr>
            <p:ph type="sldNum" sz="quarter" idx="12"/>
          </p:nvPr>
        </p:nvSpPr>
        <p:spPr>
          <a:xfrm>
            <a:off x="9150927" y="6398753"/>
            <a:ext cx="2743200" cy="365125"/>
          </a:xfrm>
        </p:spPr>
        <p:txBody>
          <a:bodyPr/>
          <a:lstStyle/>
          <a:p>
            <a:fld id="{016687C5-7511-7743-B429-3BDBE272F28B}" type="slidenum">
              <a:rPr lang="en-US" smtClean="0"/>
              <a:t>24</a:t>
            </a:fld>
            <a:endParaRPr lang="en-US" dirty="0"/>
          </a:p>
        </p:txBody>
      </p:sp>
      <p:sp>
        <p:nvSpPr>
          <p:cNvPr id="56" name="Oval 55">
            <a:extLst>
              <a:ext uri="{FF2B5EF4-FFF2-40B4-BE49-F238E27FC236}">
                <a16:creationId xmlns:a16="http://schemas.microsoft.com/office/drawing/2014/main" id="{D6CB4DCC-6601-10BE-1737-966DF4C52177}"/>
              </a:ext>
            </a:extLst>
          </p:cNvPr>
          <p:cNvSpPr/>
          <p:nvPr/>
        </p:nvSpPr>
        <p:spPr>
          <a:xfrm>
            <a:off x="10858878" y="4347063"/>
            <a:ext cx="727075" cy="5743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a:t>
            </a:r>
          </a:p>
        </p:txBody>
      </p:sp>
      <p:sp>
        <p:nvSpPr>
          <p:cNvPr id="55" name="Oval 54">
            <a:extLst>
              <a:ext uri="{FF2B5EF4-FFF2-40B4-BE49-F238E27FC236}">
                <a16:creationId xmlns:a16="http://schemas.microsoft.com/office/drawing/2014/main" id="{305A07E3-B692-5D4A-1289-F25FBD5E925E}"/>
              </a:ext>
            </a:extLst>
          </p:cNvPr>
          <p:cNvSpPr/>
          <p:nvPr/>
        </p:nvSpPr>
        <p:spPr>
          <a:xfrm>
            <a:off x="8651288" y="3399190"/>
            <a:ext cx="1064683" cy="6448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ABC</a:t>
            </a:r>
          </a:p>
        </p:txBody>
      </p:sp>
      <p:sp>
        <p:nvSpPr>
          <p:cNvPr id="47" name="Oval 46">
            <a:extLst>
              <a:ext uri="{FF2B5EF4-FFF2-40B4-BE49-F238E27FC236}">
                <a16:creationId xmlns:a16="http://schemas.microsoft.com/office/drawing/2014/main" id="{652B2638-E7F2-A8D0-F94C-3651B479135B}"/>
              </a:ext>
            </a:extLst>
          </p:cNvPr>
          <p:cNvSpPr/>
          <p:nvPr/>
        </p:nvSpPr>
        <p:spPr>
          <a:xfrm>
            <a:off x="1024222" y="5370277"/>
            <a:ext cx="2099734" cy="6448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ABCDE</a:t>
            </a:r>
          </a:p>
        </p:txBody>
      </p:sp>
      <p:sp>
        <p:nvSpPr>
          <p:cNvPr id="46" name="Oval 45">
            <a:extLst>
              <a:ext uri="{FF2B5EF4-FFF2-40B4-BE49-F238E27FC236}">
                <a16:creationId xmlns:a16="http://schemas.microsoft.com/office/drawing/2014/main" id="{276F65E2-02CE-94A4-FEFC-A5FCC4883E47}"/>
              </a:ext>
            </a:extLst>
          </p:cNvPr>
          <p:cNvSpPr/>
          <p:nvPr/>
        </p:nvSpPr>
        <p:spPr>
          <a:xfrm>
            <a:off x="600191" y="3930967"/>
            <a:ext cx="1064683" cy="6448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ABC</a:t>
            </a:r>
          </a:p>
        </p:txBody>
      </p:sp>
      <p:sp>
        <p:nvSpPr>
          <p:cNvPr id="42" name="Oval 41">
            <a:extLst>
              <a:ext uri="{FF2B5EF4-FFF2-40B4-BE49-F238E27FC236}">
                <a16:creationId xmlns:a16="http://schemas.microsoft.com/office/drawing/2014/main" id="{15B71D24-59B6-9BB1-7291-3791C37A5A2E}"/>
              </a:ext>
            </a:extLst>
          </p:cNvPr>
          <p:cNvSpPr/>
          <p:nvPr/>
        </p:nvSpPr>
        <p:spPr>
          <a:xfrm>
            <a:off x="2768763" y="3303359"/>
            <a:ext cx="727075" cy="5743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a:t>
            </a:r>
          </a:p>
        </p:txBody>
      </p:sp>
      <p:sp>
        <p:nvSpPr>
          <p:cNvPr id="41" name="Oval 40">
            <a:extLst>
              <a:ext uri="{FF2B5EF4-FFF2-40B4-BE49-F238E27FC236}">
                <a16:creationId xmlns:a16="http://schemas.microsoft.com/office/drawing/2014/main" id="{F617FFDD-BF8D-780F-C446-AE22EF6457D1}"/>
              </a:ext>
            </a:extLst>
          </p:cNvPr>
          <p:cNvSpPr/>
          <p:nvPr/>
        </p:nvSpPr>
        <p:spPr>
          <a:xfrm>
            <a:off x="575643" y="2930849"/>
            <a:ext cx="727075" cy="5743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a:t>
            </a:r>
          </a:p>
        </p:txBody>
      </p:sp>
      <p:sp>
        <p:nvSpPr>
          <p:cNvPr id="30" name="Oval 29">
            <a:extLst>
              <a:ext uri="{FF2B5EF4-FFF2-40B4-BE49-F238E27FC236}">
                <a16:creationId xmlns:a16="http://schemas.microsoft.com/office/drawing/2014/main" id="{06EBDEB4-C4AE-972C-28EC-8230B40580AE}"/>
              </a:ext>
            </a:extLst>
          </p:cNvPr>
          <p:cNvSpPr/>
          <p:nvPr/>
        </p:nvSpPr>
        <p:spPr>
          <a:xfrm>
            <a:off x="9011432" y="2082799"/>
            <a:ext cx="2402391" cy="6266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ABCDE</a:t>
            </a:r>
          </a:p>
        </p:txBody>
      </p:sp>
      <p:sp>
        <p:nvSpPr>
          <p:cNvPr id="29" name="Oval 28">
            <a:extLst>
              <a:ext uri="{FF2B5EF4-FFF2-40B4-BE49-F238E27FC236}">
                <a16:creationId xmlns:a16="http://schemas.microsoft.com/office/drawing/2014/main" id="{119092A9-824C-A2F0-4618-F875EFF61352}"/>
              </a:ext>
            </a:extLst>
          </p:cNvPr>
          <p:cNvSpPr/>
          <p:nvPr/>
        </p:nvSpPr>
        <p:spPr>
          <a:xfrm>
            <a:off x="2573500" y="2109599"/>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
            </a:r>
          </a:p>
        </p:txBody>
      </p:sp>
      <p:sp>
        <p:nvSpPr>
          <p:cNvPr id="28" name="Oval 27">
            <a:extLst>
              <a:ext uri="{FF2B5EF4-FFF2-40B4-BE49-F238E27FC236}">
                <a16:creationId xmlns:a16="http://schemas.microsoft.com/office/drawing/2014/main" id="{94141C34-189A-B39D-871F-B57C9757ACD2}"/>
              </a:ext>
            </a:extLst>
          </p:cNvPr>
          <p:cNvSpPr/>
          <p:nvPr/>
        </p:nvSpPr>
        <p:spPr>
          <a:xfrm>
            <a:off x="3397580" y="2099733"/>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a:t>
            </a:r>
          </a:p>
        </p:txBody>
      </p:sp>
      <p:sp>
        <p:nvSpPr>
          <p:cNvPr id="27" name="Oval 26">
            <a:extLst>
              <a:ext uri="{FF2B5EF4-FFF2-40B4-BE49-F238E27FC236}">
                <a16:creationId xmlns:a16="http://schemas.microsoft.com/office/drawing/2014/main" id="{38C4CF27-4F04-2545-1D1C-38316EE7833B}"/>
              </a:ext>
            </a:extLst>
          </p:cNvPr>
          <p:cNvSpPr/>
          <p:nvPr/>
        </p:nvSpPr>
        <p:spPr>
          <a:xfrm>
            <a:off x="1761719" y="2099733"/>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a:t>
            </a:r>
          </a:p>
        </p:txBody>
      </p:sp>
      <p:sp>
        <p:nvSpPr>
          <p:cNvPr id="26" name="Oval 25">
            <a:extLst>
              <a:ext uri="{FF2B5EF4-FFF2-40B4-BE49-F238E27FC236}">
                <a16:creationId xmlns:a16="http://schemas.microsoft.com/office/drawing/2014/main" id="{AEEF7819-9106-427D-92EE-5D4428BDDD74}"/>
              </a:ext>
            </a:extLst>
          </p:cNvPr>
          <p:cNvSpPr/>
          <p:nvPr/>
        </p:nvSpPr>
        <p:spPr>
          <a:xfrm>
            <a:off x="990300" y="2099733"/>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t>
            </a:r>
          </a:p>
        </p:txBody>
      </p:sp>
      <p:sp>
        <p:nvSpPr>
          <p:cNvPr id="25" name="Oval 24">
            <a:extLst>
              <a:ext uri="{FF2B5EF4-FFF2-40B4-BE49-F238E27FC236}">
                <a16:creationId xmlns:a16="http://schemas.microsoft.com/office/drawing/2014/main" id="{F8A2A463-7F1D-0108-025C-FA643F8BB808}"/>
              </a:ext>
            </a:extLst>
          </p:cNvPr>
          <p:cNvSpPr/>
          <p:nvPr/>
        </p:nvSpPr>
        <p:spPr>
          <a:xfrm>
            <a:off x="169976" y="2082799"/>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p>
        </p:txBody>
      </p:sp>
      <p:cxnSp>
        <p:nvCxnSpPr>
          <p:cNvPr id="57" name="Straight Arrow Connector 56">
            <a:extLst>
              <a:ext uri="{FF2B5EF4-FFF2-40B4-BE49-F238E27FC236}">
                <a16:creationId xmlns:a16="http://schemas.microsoft.com/office/drawing/2014/main" id="{D97DD28F-F39C-53FF-0DEF-E31B98AD428E}"/>
              </a:ext>
              <a:ext uri="{C183D7F6-B498-43B3-948B-1728B52AA6E4}">
                <adec:decorative xmlns:adec="http://schemas.microsoft.com/office/drawing/2017/decorative" val="1"/>
              </a:ext>
            </a:extLst>
          </p:cNvPr>
          <p:cNvCxnSpPr>
            <a:cxnSpLocks/>
          </p:cNvCxnSpPr>
          <p:nvPr/>
        </p:nvCxnSpPr>
        <p:spPr>
          <a:xfrm flipH="1">
            <a:off x="9373177" y="2660002"/>
            <a:ext cx="158750" cy="621863"/>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4A9384D-B376-4B7E-FF8E-612BFD01AA6B}"/>
              </a:ext>
              <a:ext uri="{C183D7F6-B498-43B3-948B-1728B52AA6E4}">
                <adec:decorative xmlns:adec="http://schemas.microsoft.com/office/drawing/2017/decorative" val="1"/>
              </a:ext>
            </a:extLst>
          </p:cNvPr>
          <p:cNvCxnSpPr>
            <a:cxnSpLocks/>
          </p:cNvCxnSpPr>
          <p:nvPr/>
        </p:nvCxnSpPr>
        <p:spPr>
          <a:xfrm>
            <a:off x="10858878" y="2676479"/>
            <a:ext cx="324348" cy="1367537"/>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7EBB4B1C-BD72-7D4D-C1FB-19F2272B705B}"/>
              </a:ext>
              <a:ext uri="{C183D7F6-B498-43B3-948B-1728B52AA6E4}">
                <adec:decorative xmlns:adec="http://schemas.microsoft.com/office/drawing/2017/decorative" val="1"/>
              </a:ext>
            </a:extLst>
          </p:cNvPr>
          <p:cNvCxnSpPr>
            <a:cxnSpLocks/>
          </p:cNvCxnSpPr>
          <p:nvPr/>
        </p:nvCxnSpPr>
        <p:spPr>
          <a:xfrm>
            <a:off x="1269700" y="4604200"/>
            <a:ext cx="304268" cy="632283"/>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2B628870-5372-95A4-B304-030075D4B2DB}"/>
              </a:ext>
              <a:ext uri="{C183D7F6-B498-43B3-948B-1728B52AA6E4}">
                <adec:decorative xmlns:adec="http://schemas.microsoft.com/office/drawing/2017/decorative" val="1"/>
              </a:ext>
            </a:extLst>
          </p:cNvPr>
          <p:cNvCxnSpPr>
            <a:cxnSpLocks/>
          </p:cNvCxnSpPr>
          <p:nvPr/>
        </p:nvCxnSpPr>
        <p:spPr>
          <a:xfrm flipH="1">
            <a:off x="2665029" y="3888241"/>
            <a:ext cx="443965" cy="1482036"/>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AEF3168F-AE18-7D38-D75B-225C3601881A}"/>
              </a:ext>
              <a:ext uri="{C183D7F6-B498-43B3-948B-1728B52AA6E4}">
                <adec:decorative xmlns:adec="http://schemas.microsoft.com/office/drawing/2017/decorative" val="1"/>
              </a:ext>
            </a:extLst>
          </p:cNvPr>
          <p:cNvCxnSpPr>
            <a:cxnSpLocks/>
          </p:cNvCxnSpPr>
          <p:nvPr/>
        </p:nvCxnSpPr>
        <p:spPr>
          <a:xfrm flipH="1">
            <a:off x="1318504" y="2590799"/>
            <a:ext cx="642403" cy="1286936"/>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4A7EFFF-AC8B-764C-3922-68C74E8F5D0A}"/>
              </a:ext>
              <a:ext uri="{C183D7F6-B498-43B3-948B-1728B52AA6E4}">
                <adec:decorative xmlns:adec="http://schemas.microsoft.com/office/drawing/2017/decorative" val="1"/>
              </a:ext>
            </a:extLst>
          </p:cNvPr>
          <p:cNvCxnSpPr>
            <a:cxnSpLocks/>
          </p:cNvCxnSpPr>
          <p:nvPr/>
        </p:nvCxnSpPr>
        <p:spPr>
          <a:xfrm flipH="1">
            <a:off x="3249122" y="2607733"/>
            <a:ext cx="449797" cy="540508"/>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9D1B9C5-01FA-E74F-0B95-949D2A6B8382}"/>
              </a:ext>
              <a:ext uri="{C183D7F6-B498-43B3-948B-1728B52AA6E4}">
                <adec:decorative xmlns:adec="http://schemas.microsoft.com/office/drawing/2017/decorative" val="1"/>
              </a:ext>
            </a:extLst>
          </p:cNvPr>
          <p:cNvCxnSpPr>
            <a:cxnSpLocks/>
            <a:stCxn id="29" idx="4"/>
          </p:cNvCxnSpPr>
          <p:nvPr/>
        </p:nvCxnSpPr>
        <p:spPr>
          <a:xfrm>
            <a:off x="2852900" y="2617599"/>
            <a:ext cx="198432" cy="549460"/>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34B65DF-17FB-B04E-0284-32D19142E35D}"/>
              </a:ext>
              <a:ext uri="{C183D7F6-B498-43B3-948B-1728B52AA6E4}">
                <adec:decorative xmlns:adec="http://schemas.microsoft.com/office/drawing/2017/decorative" val="1"/>
              </a:ext>
            </a:extLst>
          </p:cNvPr>
          <p:cNvCxnSpPr>
            <a:cxnSpLocks/>
            <a:stCxn id="26" idx="4"/>
          </p:cNvCxnSpPr>
          <p:nvPr/>
        </p:nvCxnSpPr>
        <p:spPr>
          <a:xfrm flipH="1">
            <a:off x="1119576" y="2607733"/>
            <a:ext cx="150124" cy="244842"/>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AB6FAFC-362A-061C-89D2-7535B867A70A}"/>
              </a:ext>
              <a:ext uri="{C183D7F6-B498-43B3-948B-1728B52AA6E4}">
                <adec:decorative xmlns:adec="http://schemas.microsoft.com/office/drawing/2017/decorative" val="1"/>
              </a:ext>
            </a:extLst>
          </p:cNvPr>
          <p:cNvCxnSpPr>
            <a:stCxn id="25" idx="4"/>
          </p:cNvCxnSpPr>
          <p:nvPr/>
        </p:nvCxnSpPr>
        <p:spPr>
          <a:xfrm>
            <a:off x="449376" y="2590799"/>
            <a:ext cx="279400" cy="304800"/>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199" name="Straight Arrow Connector 8198">
            <a:extLst>
              <a:ext uri="{FF2B5EF4-FFF2-40B4-BE49-F238E27FC236}">
                <a16:creationId xmlns:a16="http://schemas.microsoft.com/office/drawing/2014/main" id="{619EFDAE-011F-7168-A4AB-633346E3375C}"/>
              </a:ext>
              <a:ext uri="{C183D7F6-B498-43B3-948B-1728B52AA6E4}">
                <adec:decorative xmlns:adec="http://schemas.microsoft.com/office/drawing/2017/decorative" val="1"/>
              </a:ext>
            </a:extLst>
          </p:cNvPr>
          <p:cNvCxnSpPr>
            <a:cxnSpLocks/>
          </p:cNvCxnSpPr>
          <p:nvPr/>
        </p:nvCxnSpPr>
        <p:spPr>
          <a:xfrm>
            <a:off x="9414000" y="4018848"/>
            <a:ext cx="426122" cy="1438420"/>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196" name="Straight Arrow Connector 8195">
            <a:extLst>
              <a:ext uri="{FF2B5EF4-FFF2-40B4-BE49-F238E27FC236}">
                <a16:creationId xmlns:a16="http://schemas.microsoft.com/office/drawing/2014/main" id="{471FEB5B-3FB7-0F3C-BB79-54B93E155CFD}"/>
              </a:ext>
              <a:ext uri="{C183D7F6-B498-43B3-948B-1728B52AA6E4}">
                <adec:decorative xmlns:adec="http://schemas.microsoft.com/office/drawing/2017/decorative" val="1"/>
              </a:ext>
            </a:extLst>
          </p:cNvPr>
          <p:cNvCxnSpPr>
            <a:cxnSpLocks/>
          </p:cNvCxnSpPr>
          <p:nvPr/>
        </p:nvCxnSpPr>
        <p:spPr>
          <a:xfrm flipH="1">
            <a:off x="9011432" y="4018848"/>
            <a:ext cx="139495" cy="576459"/>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193" name="Straight Arrow Connector 8192">
            <a:extLst>
              <a:ext uri="{FF2B5EF4-FFF2-40B4-BE49-F238E27FC236}">
                <a16:creationId xmlns:a16="http://schemas.microsoft.com/office/drawing/2014/main" id="{7CF63755-EB1C-396B-B717-0C08654F1D4C}"/>
              </a:ext>
              <a:ext uri="{C183D7F6-B498-43B3-948B-1728B52AA6E4}">
                <adec:decorative xmlns:adec="http://schemas.microsoft.com/office/drawing/2017/decorative" val="1"/>
              </a:ext>
            </a:extLst>
          </p:cNvPr>
          <p:cNvCxnSpPr>
            <a:cxnSpLocks/>
          </p:cNvCxnSpPr>
          <p:nvPr/>
        </p:nvCxnSpPr>
        <p:spPr>
          <a:xfrm>
            <a:off x="856269" y="3473767"/>
            <a:ext cx="134031" cy="354574"/>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8207" name="Oval 8206">
            <a:extLst>
              <a:ext uri="{FF2B5EF4-FFF2-40B4-BE49-F238E27FC236}">
                <a16:creationId xmlns:a16="http://schemas.microsoft.com/office/drawing/2014/main" id="{441A9D9F-AAFF-5BB7-C1DA-1F7370B077C0}"/>
              </a:ext>
            </a:extLst>
          </p:cNvPr>
          <p:cNvSpPr/>
          <p:nvPr/>
        </p:nvSpPr>
        <p:spPr>
          <a:xfrm>
            <a:off x="10604625" y="5557123"/>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
            </a:r>
          </a:p>
        </p:txBody>
      </p:sp>
      <p:sp>
        <p:nvSpPr>
          <p:cNvPr id="8206" name="Oval 8205">
            <a:extLst>
              <a:ext uri="{FF2B5EF4-FFF2-40B4-BE49-F238E27FC236}">
                <a16:creationId xmlns:a16="http://schemas.microsoft.com/office/drawing/2014/main" id="{2FAE368E-06AB-2CE6-7228-152D41E67428}"/>
              </a:ext>
            </a:extLst>
          </p:cNvPr>
          <p:cNvSpPr/>
          <p:nvPr/>
        </p:nvSpPr>
        <p:spPr>
          <a:xfrm>
            <a:off x="11428705" y="5547257"/>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a:t>
            </a:r>
          </a:p>
        </p:txBody>
      </p:sp>
      <p:sp>
        <p:nvSpPr>
          <p:cNvPr id="8204" name="Oval 8203">
            <a:extLst>
              <a:ext uri="{FF2B5EF4-FFF2-40B4-BE49-F238E27FC236}">
                <a16:creationId xmlns:a16="http://schemas.microsoft.com/office/drawing/2014/main" id="{6FFBBCEC-8E86-6935-BCE8-048637B1ACFC}"/>
              </a:ext>
            </a:extLst>
          </p:cNvPr>
          <p:cNvSpPr/>
          <p:nvPr/>
        </p:nvSpPr>
        <p:spPr>
          <a:xfrm>
            <a:off x="8966777" y="5584819"/>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t>
            </a:r>
          </a:p>
        </p:txBody>
      </p:sp>
      <p:sp>
        <p:nvSpPr>
          <p:cNvPr id="8203" name="Oval 8202">
            <a:extLst>
              <a:ext uri="{FF2B5EF4-FFF2-40B4-BE49-F238E27FC236}">
                <a16:creationId xmlns:a16="http://schemas.microsoft.com/office/drawing/2014/main" id="{9FBA32C4-3A1F-D30F-F77C-215F6C23483E}"/>
              </a:ext>
            </a:extLst>
          </p:cNvPr>
          <p:cNvSpPr/>
          <p:nvPr/>
        </p:nvSpPr>
        <p:spPr>
          <a:xfrm>
            <a:off x="8147853" y="5584819"/>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p>
        </p:txBody>
      </p:sp>
      <p:sp>
        <p:nvSpPr>
          <p:cNvPr id="8202" name="Oval 8201">
            <a:extLst>
              <a:ext uri="{FF2B5EF4-FFF2-40B4-BE49-F238E27FC236}">
                <a16:creationId xmlns:a16="http://schemas.microsoft.com/office/drawing/2014/main" id="{EB726549-DD90-BB4E-9C94-A99F27B2976F}"/>
              </a:ext>
            </a:extLst>
          </p:cNvPr>
          <p:cNvSpPr/>
          <p:nvPr/>
        </p:nvSpPr>
        <p:spPr>
          <a:xfrm>
            <a:off x="9776805" y="5584819"/>
            <a:ext cx="558800" cy="5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a:t>
            </a:r>
          </a:p>
        </p:txBody>
      </p:sp>
      <p:sp>
        <p:nvSpPr>
          <p:cNvPr id="8198" name="Oval 8197">
            <a:extLst>
              <a:ext uri="{FF2B5EF4-FFF2-40B4-BE49-F238E27FC236}">
                <a16:creationId xmlns:a16="http://schemas.microsoft.com/office/drawing/2014/main" id="{6AB6E5EF-0F37-99AA-8084-84E2899D48F5}"/>
              </a:ext>
            </a:extLst>
          </p:cNvPr>
          <p:cNvSpPr/>
          <p:nvPr/>
        </p:nvSpPr>
        <p:spPr>
          <a:xfrm>
            <a:off x="8547430" y="4704510"/>
            <a:ext cx="727075" cy="5743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AB</a:t>
            </a:r>
          </a:p>
        </p:txBody>
      </p:sp>
      <p:cxnSp>
        <p:nvCxnSpPr>
          <p:cNvPr id="8210" name="Straight Arrow Connector 8209">
            <a:extLst>
              <a:ext uri="{FF2B5EF4-FFF2-40B4-BE49-F238E27FC236}">
                <a16:creationId xmlns:a16="http://schemas.microsoft.com/office/drawing/2014/main" id="{1BC7CFCA-2464-4BC8-66A1-DF80154D9292}"/>
              </a:ext>
              <a:ext uri="{C183D7F6-B498-43B3-948B-1728B52AA6E4}">
                <adec:decorative xmlns:adec="http://schemas.microsoft.com/office/drawing/2017/decorative" val="1"/>
              </a:ext>
            </a:extLst>
          </p:cNvPr>
          <p:cNvCxnSpPr>
            <a:cxnSpLocks/>
          </p:cNvCxnSpPr>
          <p:nvPr/>
        </p:nvCxnSpPr>
        <p:spPr>
          <a:xfrm flipH="1">
            <a:off x="10884025" y="4907398"/>
            <a:ext cx="199751" cy="549870"/>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212" name="Straight Arrow Connector 8211">
            <a:extLst>
              <a:ext uri="{FF2B5EF4-FFF2-40B4-BE49-F238E27FC236}">
                <a16:creationId xmlns:a16="http://schemas.microsoft.com/office/drawing/2014/main" id="{73EAAD51-AE01-267F-4F97-23E850164F03}"/>
              </a:ext>
              <a:ext uri="{C183D7F6-B498-43B3-948B-1728B52AA6E4}">
                <adec:decorative xmlns:adec="http://schemas.microsoft.com/office/drawing/2017/decorative" val="1"/>
              </a:ext>
            </a:extLst>
          </p:cNvPr>
          <p:cNvCxnSpPr>
            <a:cxnSpLocks/>
          </p:cNvCxnSpPr>
          <p:nvPr/>
        </p:nvCxnSpPr>
        <p:spPr>
          <a:xfrm>
            <a:off x="11413823" y="4907398"/>
            <a:ext cx="294282" cy="549870"/>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214" name="Straight Arrow Connector 8213">
            <a:extLst>
              <a:ext uri="{FF2B5EF4-FFF2-40B4-BE49-F238E27FC236}">
                <a16:creationId xmlns:a16="http://schemas.microsoft.com/office/drawing/2014/main" id="{3B7DA3FC-3E6F-9DAD-AD02-00F58D49E8FD}"/>
              </a:ext>
              <a:ext uri="{C183D7F6-B498-43B3-948B-1728B52AA6E4}">
                <adec:decorative xmlns:adec="http://schemas.microsoft.com/office/drawing/2017/decorative" val="1"/>
              </a:ext>
            </a:extLst>
          </p:cNvPr>
          <p:cNvCxnSpPr>
            <a:cxnSpLocks/>
          </p:cNvCxnSpPr>
          <p:nvPr/>
        </p:nvCxnSpPr>
        <p:spPr>
          <a:xfrm flipH="1">
            <a:off x="8541713" y="5212426"/>
            <a:ext cx="184637" cy="334831"/>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216" name="Straight Arrow Connector 8215">
            <a:extLst>
              <a:ext uri="{FF2B5EF4-FFF2-40B4-BE49-F238E27FC236}">
                <a16:creationId xmlns:a16="http://schemas.microsoft.com/office/drawing/2014/main" id="{27B8F5DC-1D9D-6BF5-3A75-787461CDA799}"/>
              </a:ext>
              <a:ext uri="{C183D7F6-B498-43B3-948B-1728B52AA6E4}">
                <adec:decorative xmlns:adec="http://schemas.microsoft.com/office/drawing/2017/decorative" val="1"/>
              </a:ext>
            </a:extLst>
          </p:cNvPr>
          <p:cNvCxnSpPr>
            <a:cxnSpLocks/>
            <a:endCxn id="8204" idx="0"/>
          </p:cNvCxnSpPr>
          <p:nvPr/>
        </p:nvCxnSpPr>
        <p:spPr>
          <a:xfrm>
            <a:off x="9025694" y="5227441"/>
            <a:ext cx="220483" cy="357378"/>
          </a:xfrm>
          <a:prstGeom prst="straightConnector1">
            <a:avLst/>
          </a:prstGeom>
          <a:ln w="25400">
            <a:solidFill>
              <a:schemeClr val="tx2"/>
            </a:solidFill>
            <a:tailEnd type="triangle"/>
          </a:ln>
        </p:spPr>
        <p:style>
          <a:lnRef idx="1">
            <a:schemeClr val="dk1"/>
          </a:lnRef>
          <a:fillRef idx="0">
            <a:schemeClr val="dk1"/>
          </a:fillRef>
          <a:effectRef idx="0">
            <a:schemeClr val="dk1"/>
          </a:effectRef>
          <a:fontRef idx="minor">
            <a:schemeClr val="tx1"/>
          </a:fontRef>
        </p:style>
      </p:cxnSp>
      <p:pic>
        <p:nvPicPr>
          <p:cNvPr id="31" name="Picture 2" descr="A simple dendrogram describing the relationship between 5 data points labelled A-E">
            <a:extLst>
              <a:ext uri="{FF2B5EF4-FFF2-40B4-BE49-F238E27FC236}">
                <a16:creationId xmlns:a16="http://schemas.microsoft.com/office/drawing/2014/main" id="{857F352F-FF6D-6BD2-6F02-C0E26EAB4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655" y="3983388"/>
            <a:ext cx="2895641" cy="23729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Chart 23" descr="Scatterplot of points A-E">
            <a:extLst>
              <a:ext uri="{FF2B5EF4-FFF2-40B4-BE49-F238E27FC236}">
                <a16:creationId xmlns:a16="http://schemas.microsoft.com/office/drawing/2014/main" id="{F5E5E69D-F7A6-C053-4F98-3B89115BE5FC}"/>
              </a:ext>
            </a:extLst>
          </p:cNvPr>
          <p:cNvGraphicFramePr>
            <a:graphicFrameLocks/>
          </p:cNvGraphicFramePr>
          <p:nvPr>
            <p:extLst>
              <p:ext uri="{D42A27DB-BD31-4B8C-83A1-F6EECF244321}">
                <p14:modId xmlns:p14="http://schemas.microsoft.com/office/powerpoint/2010/main" val="661494914"/>
              </p:ext>
            </p:extLst>
          </p:nvPr>
        </p:nvGraphicFramePr>
        <p:xfrm>
          <a:off x="4646655" y="853058"/>
          <a:ext cx="2898689" cy="2513083"/>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9E685892-BF4E-00A4-F07F-2C920B395EAC}"/>
              </a:ext>
            </a:extLst>
          </p:cNvPr>
          <p:cNvSpPr txBox="1"/>
          <p:nvPr/>
        </p:nvSpPr>
        <p:spPr>
          <a:xfrm>
            <a:off x="8643303" y="1201316"/>
            <a:ext cx="6093912" cy="461665"/>
          </a:xfrm>
          <a:prstGeom prst="rect">
            <a:avLst/>
          </a:prstGeom>
          <a:noFill/>
        </p:spPr>
        <p:txBody>
          <a:bodyPr wrap="square">
            <a:spAutoFit/>
          </a:bodyPr>
          <a:lstStyle/>
          <a:p>
            <a:r>
              <a:rPr lang="en-US" sz="2400" dirty="0">
                <a:solidFill>
                  <a:schemeClr val="tx2"/>
                </a:solidFill>
              </a:rPr>
              <a:t>2) Divisive  </a:t>
            </a:r>
            <a:endParaRPr lang="en-US" sz="2400" dirty="0"/>
          </a:p>
        </p:txBody>
      </p:sp>
      <p:sp>
        <p:nvSpPr>
          <p:cNvPr id="9" name="TextBox 8">
            <a:extLst>
              <a:ext uri="{FF2B5EF4-FFF2-40B4-BE49-F238E27FC236}">
                <a16:creationId xmlns:a16="http://schemas.microsoft.com/office/drawing/2014/main" id="{A4BAA53F-D22B-1BF7-4630-6A7F53CDBAAA}"/>
              </a:ext>
            </a:extLst>
          </p:cNvPr>
          <p:cNvSpPr txBox="1"/>
          <p:nvPr/>
        </p:nvSpPr>
        <p:spPr>
          <a:xfrm>
            <a:off x="501741" y="1196442"/>
            <a:ext cx="9330267" cy="461665"/>
          </a:xfrm>
          <a:prstGeom prst="rect">
            <a:avLst/>
          </a:prstGeom>
          <a:noFill/>
        </p:spPr>
        <p:txBody>
          <a:bodyPr wrap="square" rtlCol="0">
            <a:spAutoFit/>
          </a:bodyPr>
          <a:lstStyle/>
          <a:p>
            <a:pPr algn="just"/>
            <a:r>
              <a:rPr lang="en-US" sz="2400" dirty="0">
                <a:solidFill>
                  <a:schemeClr val="tx2"/>
                </a:solidFill>
              </a:rPr>
              <a:t>1) Agglomerative </a:t>
            </a:r>
          </a:p>
        </p:txBody>
      </p:sp>
      <p:sp>
        <p:nvSpPr>
          <p:cNvPr id="2" name="Title 1">
            <a:extLst>
              <a:ext uri="{FF2B5EF4-FFF2-40B4-BE49-F238E27FC236}">
                <a16:creationId xmlns:a16="http://schemas.microsoft.com/office/drawing/2014/main" id="{EA3FAD4A-6745-D7C9-BA64-4E33F24F5230}"/>
              </a:ext>
            </a:extLst>
          </p:cNvPr>
          <p:cNvSpPr>
            <a:spLocks noGrp="1"/>
          </p:cNvSpPr>
          <p:nvPr>
            <p:ph type="title"/>
          </p:nvPr>
        </p:nvSpPr>
        <p:spPr>
          <a:xfrm>
            <a:off x="131929" y="314804"/>
            <a:ext cx="9977271" cy="548819"/>
          </a:xfrm>
        </p:spPr>
        <p:txBody>
          <a:bodyPr/>
          <a:lstStyle/>
          <a:p>
            <a:r>
              <a:rPr lang="en-US" dirty="0"/>
              <a:t>What are the 2 main approaches to hierarchical clustering?</a:t>
            </a:r>
          </a:p>
        </p:txBody>
      </p:sp>
    </p:spTree>
    <p:extLst>
      <p:ext uri="{BB962C8B-B14F-4D97-AF65-F5344CB8AC3E}">
        <p14:creationId xmlns:p14="http://schemas.microsoft.com/office/powerpoint/2010/main" val="661789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EBF712-FA88-4876-15F1-BFCF26938BA2}"/>
              </a:ext>
            </a:extLst>
          </p:cNvPr>
          <p:cNvSpPr>
            <a:spLocks noGrp="1"/>
          </p:cNvSpPr>
          <p:nvPr>
            <p:ph type="sldNum" sz="quarter" idx="12"/>
          </p:nvPr>
        </p:nvSpPr>
        <p:spPr/>
        <p:txBody>
          <a:bodyPr/>
          <a:lstStyle/>
          <a:p>
            <a:fld id="{016687C5-7511-7743-B429-3BDBE272F28B}" type="slidenum">
              <a:rPr lang="en-US" smtClean="0"/>
              <a:t>25</a:t>
            </a:fld>
            <a:endParaRPr lang="en-US"/>
          </a:p>
        </p:txBody>
      </p:sp>
      <p:cxnSp>
        <p:nvCxnSpPr>
          <p:cNvPr id="13" name="Straight Connector 12">
            <a:extLst>
              <a:ext uri="{FF2B5EF4-FFF2-40B4-BE49-F238E27FC236}">
                <a16:creationId xmlns:a16="http://schemas.microsoft.com/office/drawing/2014/main" id="{32EAA209-B5DF-0EB7-1D2F-FDD4A7B52577}"/>
              </a:ext>
            </a:extLst>
          </p:cNvPr>
          <p:cNvCxnSpPr/>
          <p:nvPr/>
        </p:nvCxnSpPr>
        <p:spPr>
          <a:xfrm>
            <a:off x="8009466" y="4179474"/>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5" name="Table 25">
            <a:extLst>
              <a:ext uri="{FF2B5EF4-FFF2-40B4-BE49-F238E27FC236}">
                <a16:creationId xmlns:a16="http://schemas.microsoft.com/office/drawing/2014/main" id="{ED1C3EA2-8F3E-40C0-0942-53A37C01BA41}"/>
              </a:ext>
            </a:extLst>
          </p:cNvPr>
          <p:cNvGraphicFramePr>
            <a:graphicFrameLocks noGrp="1"/>
          </p:cNvGraphicFramePr>
          <p:nvPr>
            <p:extLst>
              <p:ext uri="{D42A27DB-BD31-4B8C-83A1-F6EECF244321}">
                <p14:modId xmlns:p14="http://schemas.microsoft.com/office/powerpoint/2010/main" val="2581903297"/>
              </p:ext>
            </p:extLst>
          </p:nvPr>
        </p:nvGraphicFramePr>
        <p:xfrm>
          <a:off x="6690056" y="5306810"/>
          <a:ext cx="3750528" cy="1097280"/>
        </p:xfrm>
        <a:graphic>
          <a:graphicData uri="http://schemas.openxmlformats.org/drawingml/2006/table">
            <a:tbl>
              <a:tblPr firstRow="1" bandRow="1">
                <a:tableStyleId>{073A0DAA-6AF3-43AB-8588-CEC1D06C72B9}</a:tableStyleId>
              </a:tblPr>
              <a:tblGrid>
                <a:gridCol w="1250176">
                  <a:extLst>
                    <a:ext uri="{9D8B030D-6E8A-4147-A177-3AD203B41FA5}">
                      <a16:colId xmlns:a16="http://schemas.microsoft.com/office/drawing/2014/main" val="2537482025"/>
                    </a:ext>
                  </a:extLst>
                </a:gridCol>
                <a:gridCol w="1250176">
                  <a:extLst>
                    <a:ext uri="{9D8B030D-6E8A-4147-A177-3AD203B41FA5}">
                      <a16:colId xmlns:a16="http://schemas.microsoft.com/office/drawing/2014/main" val="1692750266"/>
                    </a:ext>
                  </a:extLst>
                </a:gridCol>
                <a:gridCol w="1250176">
                  <a:extLst>
                    <a:ext uri="{9D8B030D-6E8A-4147-A177-3AD203B41FA5}">
                      <a16:colId xmlns:a16="http://schemas.microsoft.com/office/drawing/2014/main" val="3724680449"/>
                    </a:ext>
                  </a:extLst>
                </a:gridCol>
              </a:tblGrid>
              <a:tr h="179321">
                <a:tc>
                  <a:txBody>
                    <a:bodyPr/>
                    <a:lstStyle/>
                    <a:p>
                      <a:r>
                        <a:rPr lang="en-US" dirty="0"/>
                        <a:t>p</a:t>
                      </a:r>
                    </a:p>
                  </a:txBody>
                  <a:tcPr/>
                </a:tc>
                <a:tc>
                  <a:txBody>
                    <a:bodyPr/>
                    <a:lstStyle/>
                    <a:p>
                      <a:r>
                        <a:rPr lang="en-US" dirty="0"/>
                        <a:t>q</a:t>
                      </a:r>
                    </a:p>
                  </a:txBody>
                  <a:tcPr/>
                </a:tc>
                <a:tc>
                  <a:txBody>
                    <a:bodyPr/>
                    <a:lstStyle/>
                    <a:p>
                      <a:r>
                        <a:rPr lang="en-US" dirty="0"/>
                        <a:t>ED</a:t>
                      </a:r>
                    </a:p>
                  </a:txBody>
                  <a:tcPr/>
                </a:tc>
                <a:extLst>
                  <a:ext uri="{0D108BD9-81ED-4DB2-BD59-A6C34878D82A}">
                    <a16:rowId xmlns:a16="http://schemas.microsoft.com/office/drawing/2014/main" val="4257749252"/>
                  </a:ext>
                </a:extLst>
              </a:tr>
              <a:tr h="254468">
                <a:tc>
                  <a:txBody>
                    <a:bodyPr/>
                    <a:lstStyle/>
                    <a:p>
                      <a:r>
                        <a:rPr lang="en-US" dirty="0"/>
                        <a:t>3</a:t>
                      </a:r>
                    </a:p>
                  </a:txBody>
                  <a:tcPr/>
                </a:tc>
                <a:tc>
                  <a:txBody>
                    <a:bodyPr/>
                    <a:lstStyle/>
                    <a:p>
                      <a:r>
                        <a:rPr lang="en-US" dirty="0"/>
                        <a:t>4</a:t>
                      </a:r>
                    </a:p>
                  </a:txBody>
                  <a:tcPr/>
                </a:tc>
                <a:tc rowSpan="2">
                  <a:txBody>
                    <a:bodyPr/>
                    <a:lstStyle/>
                    <a:p>
                      <a:r>
                        <a:rPr lang="en-US" dirty="0"/>
                        <a:t>1.414214</a:t>
                      </a:r>
                    </a:p>
                  </a:txBody>
                  <a:tcPr/>
                </a:tc>
                <a:extLst>
                  <a:ext uri="{0D108BD9-81ED-4DB2-BD59-A6C34878D82A}">
                    <a16:rowId xmlns:a16="http://schemas.microsoft.com/office/drawing/2014/main" val="1072300731"/>
                  </a:ext>
                </a:extLst>
              </a:tr>
              <a:tr h="254468">
                <a:tc>
                  <a:txBody>
                    <a:bodyPr/>
                    <a:lstStyle/>
                    <a:p>
                      <a:r>
                        <a:rPr lang="en-US" dirty="0"/>
                        <a:t>2</a:t>
                      </a:r>
                    </a:p>
                  </a:txBody>
                  <a:tcPr/>
                </a:tc>
                <a:tc>
                  <a:txBody>
                    <a:bodyPr/>
                    <a:lstStyle/>
                    <a:p>
                      <a:r>
                        <a:rPr lang="en-US" dirty="0"/>
                        <a:t>1</a:t>
                      </a:r>
                    </a:p>
                  </a:txBody>
                  <a:tcPr/>
                </a:tc>
                <a:tc vMerge="1">
                  <a:txBody>
                    <a:bodyPr/>
                    <a:lstStyle/>
                    <a:p>
                      <a:endParaRPr lang="en-US" dirty="0"/>
                    </a:p>
                  </a:txBody>
                  <a:tcPr/>
                </a:tc>
                <a:extLst>
                  <a:ext uri="{0D108BD9-81ED-4DB2-BD59-A6C34878D82A}">
                    <a16:rowId xmlns:a16="http://schemas.microsoft.com/office/drawing/2014/main" val="4036446846"/>
                  </a:ext>
                </a:extLst>
              </a:tr>
            </a:tbl>
          </a:graphicData>
        </a:graphic>
      </p:graphicFrame>
      <p:pic>
        <p:nvPicPr>
          <p:cNvPr id="14" name="Picture 13" descr="Text&#10;&#10;Description automatically generated">
            <a:extLst>
              <a:ext uri="{FF2B5EF4-FFF2-40B4-BE49-F238E27FC236}">
                <a16:creationId xmlns:a16="http://schemas.microsoft.com/office/drawing/2014/main" id="{52C33B88-4A20-5D3F-05E9-6EA19DA64B0B}"/>
              </a:ext>
            </a:extLst>
          </p:cNvPr>
          <p:cNvPicPr>
            <a:picLocks noChangeAspect="1"/>
          </p:cNvPicPr>
          <p:nvPr/>
        </p:nvPicPr>
        <p:blipFill rotWithShape="1">
          <a:blip r:embed="rId3"/>
          <a:srcRect t="11154" r="4667" b="20640"/>
          <a:stretch/>
        </p:blipFill>
        <p:spPr>
          <a:xfrm>
            <a:off x="6671734" y="4781417"/>
            <a:ext cx="4029206" cy="467916"/>
          </a:xfrm>
          <a:prstGeom prst="rect">
            <a:avLst/>
          </a:prstGeom>
        </p:spPr>
      </p:pic>
      <p:pic>
        <p:nvPicPr>
          <p:cNvPr id="10" name="Picture 2" descr="A simple dendrogram describing the relationship between 5 data points labelled A-E">
            <a:extLst>
              <a:ext uri="{FF2B5EF4-FFF2-40B4-BE49-F238E27FC236}">
                <a16:creationId xmlns:a16="http://schemas.microsoft.com/office/drawing/2014/main" id="{F0F205B2-BF22-1E2B-2E18-422EA94BE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1867" y="2109172"/>
            <a:ext cx="2743199" cy="224803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descr="An arrow pointing downwards">
            <a:extLst>
              <a:ext uri="{FF2B5EF4-FFF2-40B4-BE49-F238E27FC236}">
                <a16:creationId xmlns:a16="http://schemas.microsoft.com/office/drawing/2014/main" id="{FDAD230D-9F73-015F-AFCB-9B0D7866DD6B}"/>
              </a:ext>
            </a:extLst>
          </p:cNvPr>
          <p:cNvCxnSpPr>
            <a:cxnSpLocks/>
          </p:cNvCxnSpPr>
          <p:nvPr/>
        </p:nvCxnSpPr>
        <p:spPr>
          <a:xfrm>
            <a:off x="10049933" y="2727507"/>
            <a:ext cx="0" cy="943967"/>
          </a:xfrm>
          <a:prstGeom prst="straightConnector1">
            <a:avLst/>
          </a:prstGeom>
          <a:ln w="444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556B4CE-2594-9F5B-BE52-DBEDE28AE087}"/>
              </a:ext>
            </a:extLst>
          </p:cNvPr>
          <p:cNvSpPr txBox="1"/>
          <p:nvPr/>
        </p:nvSpPr>
        <p:spPr>
          <a:xfrm>
            <a:off x="9207500" y="2331648"/>
            <a:ext cx="2743199" cy="338554"/>
          </a:xfrm>
          <a:prstGeom prst="rect">
            <a:avLst/>
          </a:prstGeom>
          <a:noFill/>
        </p:spPr>
        <p:txBody>
          <a:bodyPr wrap="square" rtlCol="0">
            <a:spAutoFit/>
          </a:bodyPr>
          <a:lstStyle/>
          <a:p>
            <a:r>
              <a:rPr lang="en-US" sz="1600" dirty="0">
                <a:solidFill>
                  <a:schemeClr val="tx2"/>
                </a:solidFill>
              </a:rPr>
              <a:t>Increasing similarity</a:t>
            </a:r>
          </a:p>
        </p:txBody>
      </p:sp>
      <p:sp>
        <p:nvSpPr>
          <p:cNvPr id="9" name="TextBox 8">
            <a:extLst>
              <a:ext uri="{FF2B5EF4-FFF2-40B4-BE49-F238E27FC236}">
                <a16:creationId xmlns:a16="http://schemas.microsoft.com/office/drawing/2014/main" id="{20737F7A-D89D-746A-A6E2-3110A1E34CBE}"/>
              </a:ext>
            </a:extLst>
          </p:cNvPr>
          <p:cNvSpPr txBox="1"/>
          <p:nvPr/>
        </p:nvSpPr>
        <p:spPr>
          <a:xfrm>
            <a:off x="423334" y="2384322"/>
            <a:ext cx="62484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Hierarchical clustering is proximity-based</a:t>
            </a:r>
          </a:p>
          <a:p>
            <a:endParaRPr lang="en-US" sz="2400" dirty="0"/>
          </a:p>
          <a:p>
            <a:pPr marL="285750" indent="-285750">
              <a:buFont typeface="Arial" panose="020B0604020202020204" pitchFamily="34" charset="0"/>
              <a:buChar char="•"/>
            </a:pPr>
            <a:r>
              <a:rPr lang="en-US" sz="2400" dirty="0"/>
              <a:t>Affects the shape of the clusters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Used to build distance matrix</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Default is Euclidean distance, but other measures exist: correlation-based, </a:t>
            </a:r>
            <a:r>
              <a:rPr lang="en-US" sz="2400" dirty="0" err="1"/>
              <a:t>Levenshtein</a:t>
            </a:r>
            <a:r>
              <a:rPr lang="en-US" sz="2400" dirty="0"/>
              <a:t> distance etc. </a:t>
            </a:r>
          </a:p>
          <a:p>
            <a:endParaRPr lang="en-US" sz="2400" dirty="0"/>
          </a:p>
        </p:txBody>
      </p:sp>
      <p:sp>
        <p:nvSpPr>
          <p:cNvPr id="8" name="TextBox 7">
            <a:extLst>
              <a:ext uri="{FF2B5EF4-FFF2-40B4-BE49-F238E27FC236}">
                <a16:creationId xmlns:a16="http://schemas.microsoft.com/office/drawing/2014/main" id="{1558FE74-3AFE-2BEF-D8BA-088539D53229}"/>
              </a:ext>
            </a:extLst>
          </p:cNvPr>
          <p:cNvSpPr txBox="1"/>
          <p:nvPr/>
        </p:nvSpPr>
        <p:spPr>
          <a:xfrm>
            <a:off x="423333" y="1608667"/>
            <a:ext cx="10172004" cy="461665"/>
          </a:xfrm>
          <a:prstGeom prst="rect">
            <a:avLst/>
          </a:prstGeom>
          <a:noFill/>
        </p:spPr>
        <p:txBody>
          <a:bodyPr wrap="square" rtlCol="0">
            <a:spAutoFit/>
          </a:bodyPr>
          <a:lstStyle/>
          <a:p>
            <a:r>
              <a:rPr lang="en-US" sz="2400" dirty="0">
                <a:solidFill>
                  <a:schemeClr val="tx2"/>
                </a:solidFill>
              </a:rPr>
              <a:t>1) Measure of distance – some measure of similarity</a:t>
            </a:r>
          </a:p>
        </p:txBody>
      </p:sp>
      <p:sp>
        <p:nvSpPr>
          <p:cNvPr id="6" name="Title 1">
            <a:extLst>
              <a:ext uri="{FF2B5EF4-FFF2-40B4-BE49-F238E27FC236}">
                <a16:creationId xmlns:a16="http://schemas.microsoft.com/office/drawing/2014/main" id="{FD5F4DC5-4459-6F62-28F9-36406768E1B9}"/>
              </a:ext>
            </a:extLst>
          </p:cNvPr>
          <p:cNvSpPr>
            <a:spLocks noGrp="1"/>
          </p:cNvSpPr>
          <p:nvPr>
            <p:ph type="title"/>
          </p:nvPr>
        </p:nvSpPr>
        <p:spPr/>
        <p:txBody>
          <a:bodyPr/>
          <a:lstStyle/>
          <a:p>
            <a:r>
              <a:rPr lang="en-US" dirty="0"/>
              <a:t>…but how do we know which clusters should be combined, or split?</a:t>
            </a:r>
          </a:p>
        </p:txBody>
      </p:sp>
    </p:spTree>
    <p:extLst>
      <p:ext uri="{BB962C8B-B14F-4D97-AF65-F5344CB8AC3E}">
        <p14:creationId xmlns:p14="http://schemas.microsoft.com/office/powerpoint/2010/main" val="14610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B2D588-97A1-F725-0225-BCDF4F133606}"/>
              </a:ext>
            </a:extLst>
          </p:cNvPr>
          <p:cNvSpPr>
            <a:spLocks noGrp="1"/>
          </p:cNvSpPr>
          <p:nvPr>
            <p:ph type="sldNum" sz="quarter" idx="12"/>
          </p:nvPr>
        </p:nvSpPr>
        <p:spPr/>
        <p:txBody>
          <a:bodyPr/>
          <a:lstStyle/>
          <a:p>
            <a:fld id="{016687C5-7511-7743-B429-3BDBE272F28B}" type="slidenum">
              <a:rPr lang="en-US" smtClean="0"/>
              <a:t>26</a:t>
            </a:fld>
            <a:endParaRPr lang="en-US"/>
          </a:p>
        </p:txBody>
      </p:sp>
      <p:sp>
        <p:nvSpPr>
          <p:cNvPr id="7" name="TextBox 6">
            <a:extLst>
              <a:ext uri="{FF2B5EF4-FFF2-40B4-BE49-F238E27FC236}">
                <a16:creationId xmlns:a16="http://schemas.microsoft.com/office/drawing/2014/main" id="{A77AFA02-D971-86B1-69ED-4B28543021E6}"/>
              </a:ext>
            </a:extLst>
          </p:cNvPr>
          <p:cNvSpPr txBox="1"/>
          <p:nvPr/>
        </p:nvSpPr>
        <p:spPr>
          <a:xfrm>
            <a:off x="287866" y="1481237"/>
            <a:ext cx="9533467"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t>A means of determining whether certain clusters should be merged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Default is complete-linkage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Other commonly used linkage criteria: single-linkage, average-linkage</a:t>
            </a:r>
          </a:p>
          <a:p>
            <a:endParaRPr lang="en-US" sz="2400" dirty="0"/>
          </a:p>
          <a:p>
            <a:pPr marL="285750" indent="-285750">
              <a:buFont typeface="Arial" panose="020B0604020202020204" pitchFamily="34" charset="0"/>
              <a:buChar char="•"/>
            </a:pPr>
            <a:r>
              <a:rPr lang="en-US" sz="2400" dirty="0"/>
              <a:t>Used to update the distance matrix and merge clusters </a:t>
            </a:r>
          </a:p>
          <a:p>
            <a:pPr marL="285750" indent="-285750">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70ABEEE9-CCA6-C036-F6D7-31CF314C0F2C}"/>
              </a:ext>
            </a:extLst>
          </p:cNvPr>
          <p:cNvSpPr txBox="1">
            <a:spLocks noGrp="1"/>
          </p:cNvSpPr>
          <p:nvPr>
            <p:ph type="title" idx="4294967295"/>
          </p:nvPr>
        </p:nvSpPr>
        <p:spPr>
          <a:xfrm>
            <a:off x="287866" y="541867"/>
            <a:ext cx="10172004" cy="46166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solidFill>
                <a:effectLst/>
                <a:uLnTx/>
                <a:uFillTx/>
                <a:latin typeface="+mn-lt"/>
                <a:ea typeface="+mn-ea"/>
                <a:cs typeface="+mn-cs"/>
              </a:rPr>
              <a:t>2) Linkage criterion – different ways to link clusters based on distance</a:t>
            </a:r>
          </a:p>
        </p:txBody>
      </p:sp>
    </p:spTree>
    <p:extLst>
      <p:ext uri="{BB962C8B-B14F-4D97-AF65-F5344CB8AC3E}">
        <p14:creationId xmlns:p14="http://schemas.microsoft.com/office/powerpoint/2010/main" val="127872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577404-D96A-CCA6-25D9-B132B84657F2}"/>
              </a:ext>
            </a:extLst>
          </p:cNvPr>
          <p:cNvSpPr>
            <a:spLocks noGrp="1"/>
          </p:cNvSpPr>
          <p:nvPr>
            <p:ph type="sldNum" sz="quarter" idx="12"/>
          </p:nvPr>
        </p:nvSpPr>
        <p:spPr/>
        <p:txBody>
          <a:bodyPr/>
          <a:lstStyle/>
          <a:p>
            <a:fld id="{016687C5-7511-7743-B429-3BDBE272F28B}" type="slidenum">
              <a:rPr lang="en-US" smtClean="0"/>
              <a:t>27</a:t>
            </a:fld>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9FCC691B-1E57-80C0-EE40-F822EF10BE17}"/>
              </a:ext>
            </a:extLst>
          </p:cNvPr>
          <p:cNvPicPr>
            <a:picLocks noChangeAspect="1"/>
          </p:cNvPicPr>
          <p:nvPr/>
        </p:nvPicPr>
        <p:blipFill>
          <a:blip r:embed="rId3"/>
          <a:stretch>
            <a:fillRect/>
          </a:stretch>
        </p:blipFill>
        <p:spPr>
          <a:xfrm>
            <a:off x="6349858" y="1730308"/>
            <a:ext cx="5628082" cy="3475363"/>
          </a:xfrm>
          <a:prstGeom prst="rect">
            <a:avLst/>
          </a:prstGeom>
          <a:ln>
            <a:solidFill>
              <a:schemeClr val="tx2"/>
            </a:solidFill>
          </a:ln>
        </p:spPr>
      </p:pic>
      <p:sp>
        <p:nvSpPr>
          <p:cNvPr id="13" name="Rounded Rectangle 12">
            <a:extLst>
              <a:ext uri="{FF2B5EF4-FFF2-40B4-BE49-F238E27FC236}">
                <a16:creationId xmlns:a16="http://schemas.microsoft.com/office/drawing/2014/main" id="{EB57B93C-498D-7B79-08C7-9AAF8F586521}"/>
              </a:ext>
            </a:extLst>
          </p:cNvPr>
          <p:cNvSpPr/>
          <p:nvPr/>
        </p:nvSpPr>
        <p:spPr>
          <a:xfrm>
            <a:off x="6349858" y="5528598"/>
            <a:ext cx="5649238" cy="86995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n w="6600">
                  <a:solidFill>
                    <a:sysClr val="windowText" lastClr="000000"/>
                  </a:solidFill>
                  <a:prstDash val="solid"/>
                </a:ln>
                <a:solidFill>
                  <a:srgbClr val="FFFFFF"/>
                </a:solidFill>
                <a:effectLst>
                  <a:outerShdw dist="38100" dir="2700000" algn="tl" rotWithShape="0">
                    <a:schemeClr val="accent2"/>
                  </a:outerShdw>
                </a:effectLst>
              </a:rPr>
              <a:t>PSEUDOCODE</a:t>
            </a:r>
          </a:p>
        </p:txBody>
      </p:sp>
      <p:pic>
        <p:nvPicPr>
          <p:cNvPr id="12" name="Picture 11" descr="Text&#10;&#10;Description automatically generated">
            <a:extLst>
              <a:ext uri="{FF2B5EF4-FFF2-40B4-BE49-F238E27FC236}">
                <a16:creationId xmlns:a16="http://schemas.microsoft.com/office/drawing/2014/main" id="{BD281615-5BA5-5F57-1332-EADA34A0E915}"/>
              </a:ext>
            </a:extLst>
          </p:cNvPr>
          <p:cNvPicPr>
            <a:picLocks noChangeAspect="1"/>
          </p:cNvPicPr>
          <p:nvPr/>
        </p:nvPicPr>
        <p:blipFill>
          <a:blip r:embed="rId4"/>
          <a:stretch>
            <a:fillRect/>
          </a:stretch>
        </p:blipFill>
        <p:spPr>
          <a:xfrm>
            <a:off x="117076" y="3206411"/>
            <a:ext cx="5966030" cy="2983015"/>
          </a:xfrm>
          <a:prstGeom prst="rect">
            <a:avLst/>
          </a:prstGeom>
          <a:ln>
            <a:solidFill>
              <a:schemeClr val="tx2"/>
            </a:solidFill>
          </a:ln>
        </p:spPr>
      </p:pic>
      <p:sp>
        <p:nvSpPr>
          <p:cNvPr id="3" name="Rounded Rectangle 2">
            <a:extLst>
              <a:ext uri="{FF2B5EF4-FFF2-40B4-BE49-F238E27FC236}">
                <a16:creationId xmlns:a16="http://schemas.microsoft.com/office/drawing/2014/main" id="{4B561ADC-EF97-8367-3E4D-F011D171DD83}"/>
              </a:ext>
            </a:extLst>
          </p:cNvPr>
          <p:cNvSpPr/>
          <p:nvPr/>
        </p:nvSpPr>
        <p:spPr>
          <a:xfrm>
            <a:off x="117076" y="2123856"/>
            <a:ext cx="5649238" cy="86995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ln w="6600">
                  <a:solidFill>
                    <a:sysClr val="windowText" lastClr="000000"/>
                  </a:solidFill>
                  <a:prstDash val="solid"/>
                </a:ln>
                <a:solidFill>
                  <a:srgbClr val="FFFFFF"/>
                </a:solidFill>
                <a:effectLst>
                  <a:outerShdw dist="38100" dir="2700000" algn="tl" rotWithShape="0">
                    <a:schemeClr val="accent2"/>
                  </a:outerShdw>
                </a:effectLst>
              </a:rPr>
              <a:t>PSEUDO ENGLISH</a:t>
            </a:r>
          </a:p>
        </p:txBody>
      </p:sp>
      <p:sp>
        <p:nvSpPr>
          <p:cNvPr id="2" name="Title 1">
            <a:extLst>
              <a:ext uri="{FF2B5EF4-FFF2-40B4-BE49-F238E27FC236}">
                <a16:creationId xmlns:a16="http://schemas.microsoft.com/office/drawing/2014/main" id="{D5CA0EFE-1DD0-62C5-92EC-8A4AB30D30F4}"/>
              </a:ext>
            </a:extLst>
          </p:cNvPr>
          <p:cNvSpPr>
            <a:spLocks noGrp="1"/>
          </p:cNvSpPr>
          <p:nvPr>
            <p:ph type="title"/>
          </p:nvPr>
        </p:nvSpPr>
        <p:spPr>
          <a:xfrm>
            <a:off x="550101" y="545016"/>
            <a:ext cx="9977271" cy="548819"/>
          </a:xfrm>
        </p:spPr>
        <p:txBody>
          <a:bodyPr/>
          <a:lstStyle/>
          <a:p>
            <a:r>
              <a:rPr lang="en-US" dirty="0"/>
              <a:t>Agglomerative hierarchical clustering: </a:t>
            </a:r>
            <a:br>
              <a:rPr lang="en-US" dirty="0"/>
            </a:br>
            <a:r>
              <a:rPr lang="en-US" dirty="0"/>
              <a:t>Using complete-linkage</a:t>
            </a:r>
          </a:p>
        </p:txBody>
      </p:sp>
    </p:spTree>
    <p:extLst>
      <p:ext uri="{BB962C8B-B14F-4D97-AF65-F5344CB8AC3E}">
        <p14:creationId xmlns:p14="http://schemas.microsoft.com/office/powerpoint/2010/main" val="1374062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7A477A6-C07F-88DD-A466-AF8E336A79FF}"/>
              </a:ext>
            </a:extLst>
          </p:cNvPr>
          <p:cNvSpPr>
            <a:spLocks noGrp="1"/>
          </p:cNvSpPr>
          <p:nvPr>
            <p:ph type="sldNum" sz="quarter" idx="12"/>
          </p:nvPr>
        </p:nvSpPr>
        <p:spPr/>
        <p:txBody>
          <a:bodyPr/>
          <a:lstStyle/>
          <a:p>
            <a:fld id="{016687C5-7511-7743-B429-3BDBE272F28B}" type="slidenum">
              <a:rPr lang="en-US" smtClean="0"/>
              <a:t>28</a:t>
            </a:fld>
            <a:endParaRPr lang="en-US"/>
          </a:p>
        </p:txBody>
      </p:sp>
      <p:graphicFrame>
        <p:nvGraphicFramePr>
          <p:cNvPr id="8" name="Chart 7" descr="Scatterplot of points A-E">
            <a:extLst>
              <a:ext uri="{FF2B5EF4-FFF2-40B4-BE49-F238E27FC236}">
                <a16:creationId xmlns:a16="http://schemas.microsoft.com/office/drawing/2014/main" id="{CD960E72-4A96-5B31-D654-505725DE285A}"/>
              </a:ext>
            </a:extLst>
          </p:cNvPr>
          <p:cNvGraphicFramePr>
            <a:graphicFrameLocks/>
          </p:cNvGraphicFramePr>
          <p:nvPr>
            <p:extLst>
              <p:ext uri="{D42A27DB-BD31-4B8C-83A1-F6EECF244321}">
                <p14:modId xmlns:p14="http://schemas.microsoft.com/office/powerpoint/2010/main" val="3985488271"/>
              </p:ext>
            </p:extLst>
          </p:nvPr>
        </p:nvGraphicFramePr>
        <p:xfrm>
          <a:off x="6096000" y="2499249"/>
          <a:ext cx="4053840" cy="37067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7">
            <a:extLst>
              <a:ext uri="{FF2B5EF4-FFF2-40B4-BE49-F238E27FC236}">
                <a16:creationId xmlns:a16="http://schemas.microsoft.com/office/drawing/2014/main" id="{1C348129-BD6F-B6ED-2FEB-BB27C5674142}"/>
              </a:ext>
            </a:extLst>
          </p:cNvPr>
          <p:cNvGraphicFramePr>
            <a:graphicFrameLocks noGrp="1"/>
          </p:cNvGraphicFramePr>
          <p:nvPr>
            <p:extLst>
              <p:ext uri="{D42A27DB-BD31-4B8C-83A1-F6EECF244321}">
                <p14:modId xmlns:p14="http://schemas.microsoft.com/office/powerpoint/2010/main" val="424182343"/>
              </p:ext>
            </p:extLst>
          </p:nvPr>
        </p:nvGraphicFramePr>
        <p:xfrm>
          <a:off x="1440641" y="2499250"/>
          <a:ext cx="3614683" cy="3706793"/>
        </p:xfrm>
        <a:graphic>
          <a:graphicData uri="http://schemas.openxmlformats.org/drawingml/2006/table">
            <a:tbl>
              <a:tblPr firstRow="1" bandRow="1">
                <a:tableStyleId>{073A0DAA-6AF3-43AB-8588-CEC1D06C72B9}</a:tableStyleId>
              </a:tblPr>
              <a:tblGrid>
                <a:gridCol w="873935">
                  <a:extLst>
                    <a:ext uri="{9D8B030D-6E8A-4147-A177-3AD203B41FA5}">
                      <a16:colId xmlns:a16="http://schemas.microsoft.com/office/drawing/2014/main" val="3406360107"/>
                    </a:ext>
                  </a:extLst>
                </a:gridCol>
                <a:gridCol w="1508843">
                  <a:extLst>
                    <a:ext uri="{9D8B030D-6E8A-4147-A177-3AD203B41FA5}">
                      <a16:colId xmlns:a16="http://schemas.microsoft.com/office/drawing/2014/main" val="2920192175"/>
                    </a:ext>
                  </a:extLst>
                </a:gridCol>
                <a:gridCol w="1231905">
                  <a:extLst>
                    <a:ext uri="{9D8B030D-6E8A-4147-A177-3AD203B41FA5}">
                      <a16:colId xmlns:a16="http://schemas.microsoft.com/office/drawing/2014/main" val="794788744"/>
                    </a:ext>
                  </a:extLst>
                </a:gridCol>
              </a:tblGrid>
              <a:tr h="1126588">
                <a:tc>
                  <a:txBody>
                    <a:bodyPr/>
                    <a:lstStyle/>
                    <a:p>
                      <a:r>
                        <a:rPr lang="en-US" dirty="0"/>
                        <a:t>Dps</a:t>
                      </a:r>
                    </a:p>
                  </a:txBody>
                  <a:tcPr/>
                </a:tc>
                <a:tc>
                  <a:txBody>
                    <a:bodyPr/>
                    <a:lstStyle/>
                    <a:p>
                      <a:r>
                        <a:rPr lang="en-US" dirty="0"/>
                        <a:t>sepal length (cm)</a:t>
                      </a:r>
                    </a:p>
                  </a:txBody>
                  <a:tcPr/>
                </a:tc>
                <a:tc>
                  <a:txBody>
                    <a:bodyPr/>
                    <a:lstStyle/>
                    <a:p>
                      <a:r>
                        <a:rPr lang="en-US" dirty="0"/>
                        <a:t>Petal length (cm)</a:t>
                      </a:r>
                    </a:p>
                  </a:txBody>
                  <a:tcPr/>
                </a:tc>
                <a:extLst>
                  <a:ext uri="{0D108BD9-81ED-4DB2-BD59-A6C34878D82A}">
                    <a16:rowId xmlns:a16="http://schemas.microsoft.com/office/drawing/2014/main" val="3102791691"/>
                  </a:ext>
                </a:extLst>
              </a:tr>
              <a:tr h="516041">
                <a:tc>
                  <a:txBody>
                    <a:bodyPr/>
                    <a:lstStyle/>
                    <a:p>
                      <a:r>
                        <a:rPr lang="en-US" dirty="0"/>
                        <a:t>A</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472805140"/>
                  </a:ext>
                </a:extLst>
              </a:tr>
              <a:tr h="516041">
                <a:tc>
                  <a:txBody>
                    <a:bodyPr/>
                    <a:lstStyle/>
                    <a:p>
                      <a:r>
                        <a:rPr lang="en-US" dirty="0"/>
                        <a:t>B</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5914704"/>
                  </a:ext>
                </a:extLst>
              </a:tr>
              <a:tr h="516041">
                <a:tc>
                  <a:txBody>
                    <a:bodyPr/>
                    <a:lstStyle/>
                    <a:p>
                      <a:r>
                        <a:rPr lang="en-US" dirty="0"/>
                        <a:t>C</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2117765726"/>
                  </a:ext>
                </a:extLst>
              </a:tr>
              <a:tr h="516041">
                <a:tc>
                  <a:txBody>
                    <a:bodyPr/>
                    <a:lstStyle/>
                    <a:p>
                      <a:r>
                        <a:rPr lang="en-US" dirty="0"/>
                        <a:t>D</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3495071024"/>
                  </a:ext>
                </a:extLst>
              </a:tr>
              <a:tr h="516041">
                <a:tc>
                  <a:txBody>
                    <a:bodyPr/>
                    <a:lstStyle/>
                    <a:p>
                      <a:r>
                        <a:rPr lang="en-US" dirty="0"/>
                        <a:t>E</a:t>
                      </a:r>
                    </a:p>
                  </a:txBody>
                  <a:tcPr/>
                </a:tc>
                <a:tc>
                  <a:txBody>
                    <a:bodyPr/>
                    <a:lstStyle/>
                    <a:p>
                      <a:r>
                        <a:rPr lang="en-US" dirty="0"/>
                        <a:t>3</a:t>
                      </a:r>
                    </a:p>
                  </a:txBody>
                  <a:tcPr/>
                </a:tc>
                <a:tc>
                  <a:txBody>
                    <a:bodyPr/>
                    <a:lstStyle/>
                    <a:p>
                      <a:r>
                        <a:rPr lang="en-US" dirty="0"/>
                        <a:t>5</a:t>
                      </a:r>
                    </a:p>
                  </a:txBody>
                  <a:tcPr/>
                </a:tc>
                <a:extLst>
                  <a:ext uri="{0D108BD9-81ED-4DB2-BD59-A6C34878D82A}">
                    <a16:rowId xmlns:a16="http://schemas.microsoft.com/office/drawing/2014/main" val="517368742"/>
                  </a:ext>
                </a:extLst>
              </a:tr>
            </a:tbl>
          </a:graphicData>
        </a:graphic>
      </p:graphicFrame>
      <p:sp>
        <p:nvSpPr>
          <p:cNvPr id="10" name="TextBox 9">
            <a:extLst>
              <a:ext uri="{FF2B5EF4-FFF2-40B4-BE49-F238E27FC236}">
                <a16:creationId xmlns:a16="http://schemas.microsoft.com/office/drawing/2014/main" id="{0577F589-490C-44AF-8950-299B6C7FB8F1}"/>
              </a:ext>
            </a:extLst>
          </p:cNvPr>
          <p:cNvSpPr txBox="1"/>
          <p:nvPr/>
        </p:nvSpPr>
        <p:spPr>
          <a:xfrm>
            <a:off x="4205299" y="2021517"/>
            <a:ext cx="406400" cy="400110"/>
          </a:xfrm>
          <a:prstGeom prst="rect">
            <a:avLst/>
          </a:prstGeom>
          <a:noFill/>
        </p:spPr>
        <p:txBody>
          <a:bodyPr wrap="square" rtlCol="0">
            <a:spAutoFit/>
          </a:bodyPr>
          <a:lstStyle/>
          <a:p>
            <a:r>
              <a:rPr lang="en-US" sz="2000" b="1" dirty="0"/>
              <a:t>y</a:t>
            </a:r>
          </a:p>
        </p:txBody>
      </p:sp>
      <p:sp>
        <p:nvSpPr>
          <p:cNvPr id="9" name="TextBox 8">
            <a:extLst>
              <a:ext uri="{FF2B5EF4-FFF2-40B4-BE49-F238E27FC236}">
                <a16:creationId xmlns:a16="http://schemas.microsoft.com/office/drawing/2014/main" id="{956A12A1-214E-0415-9D51-99ECA5571AC8}"/>
              </a:ext>
            </a:extLst>
          </p:cNvPr>
          <p:cNvSpPr txBox="1"/>
          <p:nvPr/>
        </p:nvSpPr>
        <p:spPr>
          <a:xfrm>
            <a:off x="2869714" y="2021517"/>
            <a:ext cx="378268" cy="400110"/>
          </a:xfrm>
          <a:prstGeom prst="rect">
            <a:avLst/>
          </a:prstGeom>
          <a:noFill/>
        </p:spPr>
        <p:txBody>
          <a:bodyPr wrap="square" rtlCol="0">
            <a:spAutoFit/>
          </a:bodyPr>
          <a:lstStyle/>
          <a:p>
            <a:r>
              <a:rPr lang="en-US" sz="2000" b="1" dirty="0"/>
              <a:t>x</a:t>
            </a:r>
          </a:p>
        </p:txBody>
      </p:sp>
      <p:sp>
        <p:nvSpPr>
          <p:cNvPr id="6" name="TextBox 5">
            <a:extLst>
              <a:ext uri="{FF2B5EF4-FFF2-40B4-BE49-F238E27FC236}">
                <a16:creationId xmlns:a16="http://schemas.microsoft.com/office/drawing/2014/main" id="{7BC0243B-9729-7430-6603-245EC3E30D27}"/>
              </a:ext>
            </a:extLst>
          </p:cNvPr>
          <p:cNvSpPr txBox="1"/>
          <p:nvPr/>
        </p:nvSpPr>
        <p:spPr>
          <a:xfrm>
            <a:off x="483325" y="1240971"/>
            <a:ext cx="4872445" cy="646331"/>
          </a:xfrm>
          <a:prstGeom prst="rect">
            <a:avLst/>
          </a:prstGeom>
          <a:noFill/>
        </p:spPr>
        <p:txBody>
          <a:bodyPr wrap="square" rtlCol="0">
            <a:spAutoFit/>
          </a:bodyPr>
          <a:lstStyle/>
          <a:p>
            <a:r>
              <a:rPr lang="en-US" sz="3600" dirty="0"/>
              <a:t>1) Load in dataset</a:t>
            </a:r>
          </a:p>
        </p:txBody>
      </p:sp>
      <p:sp>
        <p:nvSpPr>
          <p:cNvPr id="2" name="Title 1">
            <a:extLst>
              <a:ext uri="{FF2B5EF4-FFF2-40B4-BE49-F238E27FC236}">
                <a16:creationId xmlns:a16="http://schemas.microsoft.com/office/drawing/2014/main" id="{2AA64AD2-7655-A6E1-D0A8-BD3885542BAE}"/>
              </a:ext>
            </a:extLst>
          </p:cNvPr>
          <p:cNvSpPr>
            <a:spLocks noGrp="1"/>
          </p:cNvSpPr>
          <p:nvPr>
            <p:ph type="title"/>
          </p:nvPr>
        </p:nvSpPr>
        <p:spPr>
          <a:xfrm>
            <a:off x="172569" y="136525"/>
            <a:ext cx="9977271" cy="548819"/>
          </a:xfrm>
        </p:spPr>
        <p:txBody>
          <a:bodyPr/>
          <a:lstStyle/>
          <a:p>
            <a:r>
              <a:rPr lang="en-US" dirty="0"/>
              <a:t>Step by step…</a:t>
            </a:r>
          </a:p>
        </p:txBody>
      </p:sp>
    </p:spTree>
    <p:extLst>
      <p:ext uri="{BB962C8B-B14F-4D97-AF65-F5344CB8AC3E}">
        <p14:creationId xmlns:p14="http://schemas.microsoft.com/office/powerpoint/2010/main" val="2103866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FC355CA-C57B-0D9C-9EF4-9A8250826806}"/>
              </a:ext>
            </a:extLst>
          </p:cNvPr>
          <p:cNvSpPr>
            <a:spLocks noGrp="1"/>
          </p:cNvSpPr>
          <p:nvPr>
            <p:ph type="sldNum" sz="quarter" idx="12"/>
          </p:nvPr>
        </p:nvSpPr>
        <p:spPr/>
        <p:txBody>
          <a:bodyPr/>
          <a:lstStyle/>
          <a:p>
            <a:fld id="{016687C5-7511-7743-B429-3BDBE272F28B}" type="slidenum">
              <a:rPr lang="en-US" smtClean="0"/>
              <a:t>29</a:t>
            </a:fld>
            <a:endParaRPr lang="en-US"/>
          </a:p>
        </p:txBody>
      </p:sp>
      <p:graphicFrame>
        <p:nvGraphicFramePr>
          <p:cNvPr id="6" name="Table 11">
            <a:extLst>
              <a:ext uri="{FF2B5EF4-FFF2-40B4-BE49-F238E27FC236}">
                <a16:creationId xmlns:a16="http://schemas.microsoft.com/office/drawing/2014/main" id="{215F767A-D868-5567-8579-CA45F3046A99}"/>
              </a:ext>
            </a:extLst>
          </p:cNvPr>
          <p:cNvGraphicFramePr>
            <a:graphicFrameLocks noGrp="1"/>
          </p:cNvGraphicFramePr>
          <p:nvPr>
            <p:extLst>
              <p:ext uri="{D42A27DB-BD31-4B8C-83A1-F6EECF244321}">
                <p14:modId xmlns:p14="http://schemas.microsoft.com/office/powerpoint/2010/main" val="453353775"/>
              </p:ext>
            </p:extLst>
          </p:nvPr>
        </p:nvGraphicFramePr>
        <p:xfrm>
          <a:off x="2260678" y="1670017"/>
          <a:ext cx="5812170" cy="4169082"/>
        </p:xfrm>
        <a:graphic>
          <a:graphicData uri="http://schemas.openxmlformats.org/drawingml/2006/table">
            <a:tbl>
              <a:tblPr firstRow="1" bandRow="1">
                <a:tableStyleId>{073A0DAA-6AF3-43AB-8588-CEC1D06C72B9}</a:tableStyleId>
              </a:tblPr>
              <a:tblGrid>
                <a:gridCol w="968695">
                  <a:extLst>
                    <a:ext uri="{9D8B030D-6E8A-4147-A177-3AD203B41FA5}">
                      <a16:colId xmlns:a16="http://schemas.microsoft.com/office/drawing/2014/main" val="1412184616"/>
                    </a:ext>
                  </a:extLst>
                </a:gridCol>
                <a:gridCol w="968695">
                  <a:extLst>
                    <a:ext uri="{9D8B030D-6E8A-4147-A177-3AD203B41FA5}">
                      <a16:colId xmlns:a16="http://schemas.microsoft.com/office/drawing/2014/main" val="4147447523"/>
                    </a:ext>
                  </a:extLst>
                </a:gridCol>
                <a:gridCol w="968695">
                  <a:extLst>
                    <a:ext uri="{9D8B030D-6E8A-4147-A177-3AD203B41FA5}">
                      <a16:colId xmlns:a16="http://schemas.microsoft.com/office/drawing/2014/main" val="628837482"/>
                    </a:ext>
                  </a:extLst>
                </a:gridCol>
                <a:gridCol w="968695">
                  <a:extLst>
                    <a:ext uri="{9D8B030D-6E8A-4147-A177-3AD203B41FA5}">
                      <a16:colId xmlns:a16="http://schemas.microsoft.com/office/drawing/2014/main" val="1250438087"/>
                    </a:ext>
                  </a:extLst>
                </a:gridCol>
                <a:gridCol w="968695">
                  <a:extLst>
                    <a:ext uri="{9D8B030D-6E8A-4147-A177-3AD203B41FA5}">
                      <a16:colId xmlns:a16="http://schemas.microsoft.com/office/drawing/2014/main" val="3909935820"/>
                    </a:ext>
                  </a:extLst>
                </a:gridCol>
                <a:gridCol w="968695">
                  <a:extLst>
                    <a:ext uri="{9D8B030D-6E8A-4147-A177-3AD203B41FA5}">
                      <a16:colId xmlns:a16="http://schemas.microsoft.com/office/drawing/2014/main" val="3557762690"/>
                    </a:ext>
                  </a:extLst>
                </a:gridCol>
              </a:tblGrid>
              <a:tr h="694847">
                <a:tc>
                  <a:txBody>
                    <a:bodyPr/>
                    <a:lstStyle/>
                    <a:p>
                      <a:endParaRPr lang="en-US" dirty="0">
                        <a:solidFill>
                          <a:schemeClr val="bg1"/>
                        </a:solidFill>
                      </a:endParaRPr>
                    </a:p>
                  </a:txBody>
                  <a:tcPr>
                    <a:solidFill>
                      <a:schemeClr val="tx1"/>
                    </a:solidFill>
                  </a:tcPr>
                </a:tc>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extLst>
                  <a:ext uri="{0D108BD9-81ED-4DB2-BD59-A6C34878D82A}">
                    <a16:rowId xmlns:a16="http://schemas.microsoft.com/office/drawing/2014/main" val="587968658"/>
                  </a:ext>
                </a:extLst>
              </a:tr>
              <a:tr h="694847">
                <a:tc>
                  <a:txBody>
                    <a:bodyPr/>
                    <a:lstStyle/>
                    <a:p>
                      <a:r>
                        <a:rPr lang="en-US" b="1" dirty="0">
                          <a:solidFill>
                            <a:schemeClr val="bg1"/>
                          </a:solidFill>
                        </a:rPr>
                        <a:t>A</a:t>
                      </a:r>
                    </a:p>
                  </a:txBody>
                  <a:tcPr>
                    <a:solidFill>
                      <a:schemeClr val="tx1"/>
                    </a:solidFill>
                  </a:tcPr>
                </a:tc>
                <a:tc>
                  <a:txBody>
                    <a:bodyPr/>
                    <a:lstStyle/>
                    <a:p>
                      <a:r>
                        <a:rPr lang="en-US" dirty="0"/>
                        <a:t>0</a:t>
                      </a:r>
                    </a:p>
                  </a:txBody>
                  <a:tcPr/>
                </a:tc>
                <a:tc>
                  <a:txBody>
                    <a:bodyPr/>
                    <a:lstStyle/>
                    <a:p>
                      <a:r>
                        <a:rPr lang="en-US" dirty="0"/>
                        <a:t>1</a:t>
                      </a:r>
                    </a:p>
                  </a:txBody>
                  <a:tcPr/>
                </a:tc>
                <a:tc>
                  <a:txBody>
                    <a:bodyPr/>
                    <a:lstStyle/>
                    <a:p>
                      <a:r>
                        <a:rPr lang="en-US" dirty="0"/>
                        <a:t>1.4</a:t>
                      </a:r>
                    </a:p>
                  </a:txBody>
                  <a:tcPr/>
                </a:tc>
                <a:tc>
                  <a:txBody>
                    <a:bodyPr/>
                    <a:lstStyle/>
                    <a:p>
                      <a:r>
                        <a:rPr lang="en-US" dirty="0"/>
                        <a:t>3.2</a:t>
                      </a:r>
                    </a:p>
                  </a:txBody>
                  <a:tcPr/>
                </a:tc>
                <a:tc>
                  <a:txBody>
                    <a:bodyPr/>
                    <a:lstStyle/>
                    <a:p>
                      <a:r>
                        <a:rPr lang="en-US" dirty="0"/>
                        <a:t>4.5</a:t>
                      </a:r>
                    </a:p>
                  </a:txBody>
                  <a:tcPr/>
                </a:tc>
                <a:extLst>
                  <a:ext uri="{0D108BD9-81ED-4DB2-BD59-A6C34878D82A}">
                    <a16:rowId xmlns:a16="http://schemas.microsoft.com/office/drawing/2014/main" val="889878588"/>
                  </a:ext>
                </a:extLst>
              </a:tr>
              <a:tr h="694847">
                <a:tc>
                  <a:txBody>
                    <a:bodyPr/>
                    <a:lstStyle/>
                    <a:p>
                      <a:r>
                        <a:rPr lang="en-US" b="1" dirty="0">
                          <a:solidFill>
                            <a:schemeClr val="bg1"/>
                          </a:solidFill>
                        </a:rPr>
                        <a:t>B</a:t>
                      </a:r>
                    </a:p>
                  </a:txBody>
                  <a:tcPr>
                    <a:solidFill>
                      <a:schemeClr val="tx1"/>
                    </a:solidFill>
                  </a:tcPr>
                </a:tc>
                <a:tc>
                  <a:txBody>
                    <a:bodyPr/>
                    <a:lstStyle/>
                    <a:p>
                      <a:r>
                        <a:rPr lang="en-US" dirty="0"/>
                        <a:t>1</a:t>
                      </a:r>
                    </a:p>
                  </a:txBody>
                  <a:tcPr>
                    <a:solidFill>
                      <a:srgbClr val="FFFF00"/>
                    </a:solidFill>
                  </a:tcPr>
                </a:tc>
                <a:tc>
                  <a:txBody>
                    <a:bodyPr/>
                    <a:lstStyle/>
                    <a:p>
                      <a:r>
                        <a:rPr lang="en-US" dirty="0"/>
                        <a:t>0</a:t>
                      </a:r>
                    </a:p>
                  </a:txBody>
                  <a:tcPr/>
                </a:tc>
                <a:tc>
                  <a:txBody>
                    <a:bodyPr/>
                    <a:lstStyle/>
                    <a:p>
                      <a:r>
                        <a:rPr lang="en-US" dirty="0"/>
                        <a:t>2.2</a:t>
                      </a:r>
                    </a:p>
                  </a:txBody>
                  <a:tcPr/>
                </a:tc>
                <a:tc>
                  <a:txBody>
                    <a:bodyPr/>
                    <a:lstStyle/>
                    <a:p>
                      <a:r>
                        <a:rPr lang="en-US" dirty="0"/>
                        <a:t>4.1</a:t>
                      </a:r>
                    </a:p>
                  </a:txBody>
                  <a:tcPr/>
                </a:tc>
                <a:tc>
                  <a:txBody>
                    <a:bodyPr/>
                    <a:lstStyle/>
                    <a:p>
                      <a:r>
                        <a:rPr lang="en-US" dirty="0"/>
                        <a:t>5.4</a:t>
                      </a:r>
                    </a:p>
                  </a:txBody>
                  <a:tcPr/>
                </a:tc>
                <a:extLst>
                  <a:ext uri="{0D108BD9-81ED-4DB2-BD59-A6C34878D82A}">
                    <a16:rowId xmlns:a16="http://schemas.microsoft.com/office/drawing/2014/main" val="1227402053"/>
                  </a:ext>
                </a:extLst>
              </a:tr>
              <a:tr h="694847">
                <a:tc>
                  <a:txBody>
                    <a:bodyPr/>
                    <a:lstStyle/>
                    <a:p>
                      <a:r>
                        <a:rPr lang="en-US" b="1" dirty="0">
                          <a:solidFill>
                            <a:schemeClr val="bg1"/>
                          </a:solidFill>
                        </a:rPr>
                        <a:t>C</a:t>
                      </a:r>
                    </a:p>
                  </a:txBody>
                  <a:tcPr>
                    <a:solidFill>
                      <a:schemeClr val="tx1"/>
                    </a:solidFill>
                  </a:tcPr>
                </a:tc>
                <a:tc>
                  <a:txBody>
                    <a:bodyPr/>
                    <a:lstStyle/>
                    <a:p>
                      <a:r>
                        <a:rPr lang="en-US" dirty="0"/>
                        <a:t>1.4</a:t>
                      </a:r>
                    </a:p>
                  </a:txBody>
                  <a:tcPr/>
                </a:tc>
                <a:tc>
                  <a:txBody>
                    <a:bodyPr/>
                    <a:lstStyle/>
                    <a:p>
                      <a:r>
                        <a:rPr lang="en-US" dirty="0"/>
                        <a:t>2.2</a:t>
                      </a:r>
                    </a:p>
                  </a:txBody>
                  <a:tcPr/>
                </a:tc>
                <a:tc>
                  <a:txBody>
                    <a:bodyPr/>
                    <a:lstStyle/>
                    <a:p>
                      <a:r>
                        <a:rPr lang="en-US" dirty="0"/>
                        <a:t>0</a:t>
                      </a:r>
                    </a:p>
                  </a:txBody>
                  <a:tcPr/>
                </a:tc>
                <a:tc>
                  <a:txBody>
                    <a:bodyPr/>
                    <a:lstStyle/>
                    <a:p>
                      <a:r>
                        <a:rPr lang="en-US" dirty="0"/>
                        <a:t>2.8</a:t>
                      </a:r>
                    </a:p>
                  </a:txBody>
                  <a:tcPr/>
                </a:tc>
                <a:tc>
                  <a:txBody>
                    <a:bodyPr/>
                    <a:lstStyle/>
                    <a:p>
                      <a:r>
                        <a:rPr lang="en-US" dirty="0"/>
                        <a:t>4.2</a:t>
                      </a:r>
                    </a:p>
                  </a:txBody>
                  <a:tcPr/>
                </a:tc>
                <a:extLst>
                  <a:ext uri="{0D108BD9-81ED-4DB2-BD59-A6C34878D82A}">
                    <a16:rowId xmlns:a16="http://schemas.microsoft.com/office/drawing/2014/main" val="404542780"/>
                  </a:ext>
                </a:extLst>
              </a:tr>
              <a:tr h="694847">
                <a:tc>
                  <a:txBody>
                    <a:bodyPr/>
                    <a:lstStyle/>
                    <a:p>
                      <a:r>
                        <a:rPr lang="en-US" b="1" dirty="0">
                          <a:solidFill>
                            <a:schemeClr val="bg1"/>
                          </a:solidFill>
                        </a:rPr>
                        <a:t>D</a:t>
                      </a:r>
                    </a:p>
                  </a:txBody>
                  <a:tcPr>
                    <a:solidFill>
                      <a:schemeClr val="tx1"/>
                    </a:solidFill>
                  </a:tcPr>
                </a:tc>
                <a:tc>
                  <a:txBody>
                    <a:bodyPr/>
                    <a:lstStyle/>
                    <a:p>
                      <a:r>
                        <a:rPr lang="en-US" dirty="0"/>
                        <a:t>3.2</a:t>
                      </a:r>
                    </a:p>
                  </a:txBody>
                  <a:tcPr/>
                </a:tc>
                <a:tc>
                  <a:txBody>
                    <a:bodyPr/>
                    <a:lstStyle/>
                    <a:p>
                      <a:r>
                        <a:rPr lang="en-US" dirty="0"/>
                        <a:t>4.1</a:t>
                      </a:r>
                    </a:p>
                  </a:txBody>
                  <a:tcPr/>
                </a:tc>
                <a:tc>
                  <a:txBody>
                    <a:bodyPr/>
                    <a:lstStyle/>
                    <a:p>
                      <a:r>
                        <a:rPr lang="en-US" dirty="0"/>
                        <a:t>2.8</a:t>
                      </a:r>
                    </a:p>
                  </a:txBody>
                  <a:tcPr/>
                </a:tc>
                <a:tc>
                  <a:txBody>
                    <a:bodyPr/>
                    <a:lstStyle/>
                    <a:p>
                      <a:r>
                        <a:rPr lang="en-US" dirty="0"/>
                        <a:t>0</a:t>
                      </a:r>
                    </a:p>
                  </a:txBody>
                  <a:tcPr/>
                </a:tc>
                <a:tc>
                  <a:txBody>
                    <a:bodyPr/>
                    <a:lstStyle/>
                    <a:p>
                      <a:r>
                        <a:rPr lang="en-US" dirty="0"/>
                        <a:t>1.4</a:t>
                      </a:r>
                    </a:p>
                  </a:txBody>
                  <a:tcPr/>
                </a:tc>
                <a:extLst>
                  <a:ext uri="{0D108BD9-81ED-4DB2-BD59-A6C34878D82A}">
                    <a16:rowId xmlns:a16="http://schemas.microsoft.com/office/drawing/2014/main" val="566859251"/>
                  </a:ext>
                </a:extLst>
              </a:tr>
              <a:tr h="694847">
                <a:tc>
                  <a:txBody>
                    <a:bodyPr/>
                    <a:lstStyle/>
                    <a:p>
                      <a:r>
                        <a:rPr lang="en-US" b="1" dirty="0">
                          <a:solidFill>
                            <a:schemeClr val="bg1"/>
                          </a:solidFill>
                        </a:rPr>
                        <a:t>E</a:t>
                      </a:r>
                    </a:p>
                  </a:txBody>
                  <a:tcPr>
                    <a:solidFill>
                      <a:schemeClr val="tx1"/>
                    </a:solidFill>
                  </a:tcPr>
                </a:tc>
                <a:tc>
                  <a:txBody>
                    <a:bodyPr/>
                    <a:lstStyle/>
                    <a:p>
                      <a:r>
                        <a:rPr lang="en-US" dirty="0"/>
                        <a:t>4.5</a:t>
                      </a:r>
                    </a:p>
                  </a:txBody>
                  <a:tcPr/>
                </a:tc>
                <a:tc>
                  <a:txBody>
                    <a:bodyPr/>
                    <a:lstStyle/>
                    <a:p>
                      <a:r>
                        <a:rPr lang="en-US" dirty="0"/>
                        <a:t>5.4</a:t>
                      </a:r>
                    </a:p>
                  </a:txBody>
                  <a:tcPr/>
                </a:tc>
                <a:tc>
                  <a:txBody>
                    <a:bodyPr/>
                    <a:lstStyle/>
                    <a:p>
                      <a:r>
                        <a:rPr lang="en-US" dirty="0"/>
                        <a:t>4.2</a:t>
                      </a:r>
                    </a:p>
                  </a:txBody>
                  <a:tcPr/>
                </a:tc>
                <a:tc>
                  <a:txBody>
                    <a:bodyPr/>
                    <a:lstStyle/>
                    <a:p>
                      <a:r>
                        <a:rPr lang="en-US" dirty="0"/>
                        <a:t>1.4</a:t>
                      </a:r>
                    </a:p>
                  </a:txBody>
                  <a:tcPr/>
                </a:tc>
                <a:tc>
                  <a:txBody>
                    <a:bodyPr/>
                    <a:lstStyle/>
                    <a:p>
                      <a:r>
                        <a:rPr lang="en-US" dirty="0"/>
                        <a:t>0</a:t>
                      </a:r>
                    </a:p>
                  </a:txBody>
                  <a:tcPr/>
                </a:tc>
                <a:extLst>
                  <a:ext uri="{0D108BD9-81ED-4DB2-BD59-A6C34878D82A}">
                    <a16:rowId xmlns:a16="http://schemas.microsoft.com/office/drawing/2014/main" val="1328443353"/>
                  </a:ext>
                </a:extLst>
              </a:tr>
            </a:tbl>
          </a:graphicData>
        </a:graphic>
      </p:graphicFrame>
      <p:sp>
        <p:nvSpPr>
          <p:cNvPr id="2" name="Title 1">
            <a:extLst>
              <a:ext uri="{FF2B5EF4-FFF2-40B4-BE49-F238E27FC236}">
                <a16:creationId xmlns:a16="http://schemas.microsoft.com/office/drawing/2014/main" id="{176E340B-B59A-2BA5-32AE-77D9724CB04B}"/>
              </a:ext>
            </a:extLst>
          </p:cNvPr>
          <p:cNvSpPr>
            <a:spLocks noGrp="1"/>
          </p:cNvSpPr>
          <p:nvPr>
            <p:ph type="title"/>
          </p:nvPr>
        </p:nvSpPr>
        <p:spPr/>
        <p:txBody>
          <a:bodyPr/>
          <a:lstStyle/>
          <a:p>
            <a:r>
              <a:rPr lang="en-US" dirty="0"/>
              <a:t>2) Build distance matrix and identify smallest distance</a:t>
            </a:r>
          </a:p>
        </p:txBody>
      </p:sp>
    </p:spTree>
    <p:extLst>
      <p:ext uri="{BB962C8B-B14F-4D97-AF65-F5344CB8AC3E}">
        <p14:creationId xmlns:p14="http://schemas.microsoft.com/office/powerpoint/2010/main" val="2006575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A6F47-3F7D-4EFF-4492-18F454903E0E}"/>
              </a:ext>
            </a:extLst>
          </p:cNvPr>
          <p:cNvSpPr>
            <a:spLocks noGrp="1"/>
          </p:cNvSpPr>
          <p:nvPr>
            <p:ph type="sldNum" sz="quarter" idx="12"/>
          </p:nvPr>
        </p:nvSpPr>
        <p:spPr/>
        <p:txBody>
          <a:bodyPr/>
          <a:lstStyle/>
          <a:p>
            <a:fld id="{016687C5-7511-7743-B429-3BDBE272F28B}" type="slidenum">
              <a:rPr lang="en-US" smtClean="0"/>
              <a:t>3</a:t>
            </a:fld>
            <a:endParaRPr lang="en-US" dirty="0"/>
          </a:p>
        </p:txBody>
      </p:sp>
      <p:sp>
        <p:nvSpPr>
          <p:cNvPr id="4" name="Oval Callout 3" descr="Question mark in a speech bubble">
            <a:extLst>
              <a:ext uri="{FF2B5EF4-FFF2-40B4-BE49-F238E27FC236}">
                <a16:creationId xmlns:a16="http://schemas.microsoft.com/office/drawing/2014/main" id="{926783DB-337D-1BB3-FD86-A70AB3723411}"/>
              </a:ext>
            </a:extLst>
          </p:cNvPr>
          <p:cNvSpPr/>
          <p:nvPr/>
        </p:nvSpPr>
        <p:spPr>
          <a:xfrm>
            <a:off x="3982708" y="1744276"/>
            <a:ext cx="3965158" cy="3038463"/>
          </a:xfrm>
          <a:prstGeom prst="wedgeEllipseCallout">
            <a:avLst/>
          </a:prstGeom>
          <a:gradFill>
            <a:gsLst>
              <a:gs pos="49000">
                <a:schemeClr val="tx1"/>
              </a:gs>
              <a:gs pos="100000">
                <a:schemeClr val="bg1"/>
              </a:gs>
              <a:gs pos="10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dirty="0"/>
              <a:t>?</a:t>
            </a:r>
          </a:p>
        </p:txBody>
      </p:sp>
      <p:sp>
        <p:nvSpPr>
          <p:cNvPr id="3" name="Title 2">
            <a:extLst>
              <a:ext uri="{FF2B5EF4-FFF2-40B4-BE49-F238E27FC236}">
                <a16:creationId xmlns:a16="http://schemas.microsoft.com/office/drawing/2014/main" id="{C11386B9-9A40-E755-03BD-1BA6327C25F8}"/>
              </a:ext>
            </a:extLst>
          </p:cNvPr>
          <p:cNvSpPr>
            <a:spLocks noGrp="1"/>
          </p:cNvSpPr>
          <p:nvPr>
            <p:ph type="title"/>
          </p:nvPr>
        </p:nvSpPr>
        <p:spPr/>
        <p:txBody>
          <a:bodyPr/>
          <a:lstStyle/>
          <a:p>
            <a:r>
              <a:rPr lang="en-US" dirty="0"/>
              <a:t>Can you hear us?</a:t>
            </a:r>
          </a:p>
        </p:txBody>
      </p:sp>
    </p:spTree>
    <p:extLst>
      <p:ext uri="{BB962C8B-B14F-4D97-AF65-F5344CB8AC3E}">
        <p14:creationId xmlns:p14="http://schemas.microsoft.com/office/powerpoint/2010/main" val="3636977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31880E9-3103-1A84-9AD7-10201C657F83}"/>
              </a:ext>
            </a:extLst>
          </p:cNvPr>
          <p:cNvSpPr>
            <a:spLocks noGrp="1"/>
          </p:cNvSpPr>
          <p:nvPr>
            <p:ph type="sldNum" sz="quarter" idx="12"/>
          </p:nvPr>
        </p:nvSpPr>
        <p:spPr/>
        <p:txBody>
          <a:bodyPr/>
          <a:lstStyle/>
          <a:p>
            <a:fld id="{016687C5-7511-7743-B429-3BDBE272F28B}" type="slidenum">
              <a:rPr lang="en-US" smtClean="0"/>
              <a:t>30</a:t>
            </a:fld>
            <a:endParaRPr lang="en-US"/>
          </a:p>
        </p:txBody>
      </p:sp>
      <p:sp>
        <p:nvSpPr>
          <p:cNvPr id="8" name="TextBox 7">
            <a:extLst>
              <a:ext uri="{FF2B5EF4-FFF2-40B4-BE49-F238E27FC236}">
                <a16:creationId xmlns:a16="http://schemas.microsoft.com/office/drawing/2014/main" id="{41912737-EB03-B8CA-66B6-90262DD9DA3C}"/>
              </a:ext>
            </a:extLst>
          </p:cNvPr>
          <p:cNvSpPr txBox="1"/>
          <p:nvPr/>
        </p:nvSpPr>
        <p:spPr>
          <a:xfrm>
            <a:off x="7650172" y="1748394"/>
            <a:ext cx="3970403" cy="4708981"/>
          </a:xfrm>
          <a:prstGeom prst="rect">
            <a:avLst/>
          </a:prstGeom>
          <a:noFill/>
        </p:spPr>
        <p:txBody>
          <a:bodyPr wrap="square" rtlCol="0">
            <a:spAutoFit/>
          </a:bodyPr>
          <a:lstStyle/>
          <a:p>
            <a:r>
              <a:rPr lang="en-US" sz="2400" dirty="0">
                <a:solidFill>
                  <a:schemeClr val="tx2"/>
                </a:solidFill>
              </a:rPr>
              <a:t>d[(A,B),C] = max {d(A,C), d(B,C)}</a:t>
            </a:r>
          </a:p>
          <a:p>
            <a:r>
              <a:rPr lang="en-US" sz="2400" dirty="0">
                <a:solidFill>
                  <a:schemeClr val="tx2"/>
                </a:solidFill>
              </a:rPr>
              <a:t>	  = max {1.4, </a:t>
            </a:r>
            <a:r>
              <a:rPr lang="en-US" sz="2400" dirty="0">
                <a:solidFill>
                  <a:schemeClr val="tx2"/>
                </a:solidFill>
                <a:highlight>
                  <a:srgbClr val="00FF00"/>
                </a:highlight>
              </a:rPr>
              <a:t>2.2</a:t>
            </a:r>
            <a:r>
              <a:rPr lang="en-US" sz="2400" dirty="0">
                <a:solidFill>
                  <a:schemeClr val="tx2"/>
                </a:solidFill>
              </a:rPr>
              <a:t>}</a:t>
            </a:r>
          </a:p>
          <a:p>
            <a:endParaRPr lang="en-US" sz="2400" dirty="0">
              <a:solidFill>
                <a:schemeClr val="tx2"/>
              </a:solidFill>
            </a:endParaRPr>
          </a:p>
          <a:p>
            <a:r>
              <a:rPr lang="en-US" sz="2400" dirty="0">
                <a:solidFill>
                  <a:schemeClr val="tx2"/>
                </a:solidFill>
              </a:rPr>
              <a:t>d[(A,B),D] = max {d(A,D), d(B,D)}</a:t>
            </a:r>
          </a:p>
          <a:p>
            <a:r>
              <a:rPr lang="en-US" sz="2400" dirty="0">
                <a:solidFill>
                  <a:schemeClr val="tx2"/>
                </a:solidFill>
              </a:rPr>
              <a:t> 	  = max {3.2, </a:t>
            </a:r>
            <a:r>
              <a:rPr lang="en-US" sz="2400" dirty="0">
                <a:solidFill>
                  <a:schemeClr val="tx2"/>
                </a:solidFill>
                <a:highlight>
                  <a:srgbClr val="00FF00"/>
                </a:highlight>
              </a:rPr>
              <a:t>4.1</a:t>
            </a:r>
            <a:r>
              <a:rPr lang="en-US" sz="2400" dirty="0">
                <a:solidFill>
                  <a:schemeClr val="tx2"/>
                </a:solidFill>
              </a:rPr>
              <a:t>}</a:t>
            </a:r>
          </a:p>
          <a:p>
            <a:endParaRPr lang="en-US" sz="2400" dirty="0">
              <a:solidFill>
                <a:schemeClr val="tx2"/>
              </a:solidFill>
            </a:endParaRPr>
          </a:p>
          <a:p>
            <a:r>
              <a:rPr lang="en-US" sz="2400" dirty="0">
                <a:solidFill>
                  <a:schemeClr val="tx2"/>
                </a:solidFill>
              </a:rPr>
              <a:t>d[(A,B),E] = max {d(A,E), d(B,E)}</a:t>
            </a:r>
          </a:p>
          <a:p>
            <a:r>
              <a:rPr lang="en-US" sz="2400" dirty="0">
                <a:solidFill>
                  <a:schemeClr val="tx2"/>
                </a:solidFill>
              </a:rPr>
              <a:t>	  = max {4.5, </a:t>
            </a:r>
            <a:r>
              <a:rPr lang="en-US" sz="2400" dirty="0">
                <a:solidFill>
                  <a:schemeClr val="tx2"/>
                </a:solidFill>
                <a:highlight>
                  <a:srgbClr val="00FF00"/>
                </a:highlight>
              </a:rPr>
              <a:t>5.4</a:t>
            </a:r>
            <a:r>
              <a:rPr lang="en-US" sz="2400" dirty="0">
                <a:solidFill>
                  <a:schemeClr val="tx2"/>
                </a:solidFill>
              </a:rPr>
              <a:t>}</a:t>
            </a:r>
          </a:p>
          <a:p>
            <a:endParaRPr lang="en-US" dirty="0"/>
          </a:p>
          <a:p>
            <a:endParaRPr lang="en-US" dirty="0"/>
          </a:p>
        </p:txBody>
      </p:sp>
      <p:graphicFrame>
        <p:nvGraphicFramePr>
          <p:cNvPr id="6" name="Table 13">
            <a:extLst>
              <a:ext uri="{FF2B5EF4-FFF2-40B4-BE49-F238E27FC236}">
                <a16:creationId xmlns:a16="http://schemas.microsoft.com/office/drawing/2014/main" id="{6F4B4D86-B103-3170-1980-DEBB4B1BC196}"/>
              </a:ext>
            </a:extLst>
          </p:cNvPr>
          <p:cNvGraphicFramePr>
            <a:graphicFrameLocks noGrp="1"/>
          </p:cNvGraphicFramePr>
          <p:nvPr>
            <p:extLst>
              <p:ext uri="{D42A27DB-BD31-4B8C-83A1-F6EECF244321}">
                <p14:modId xmlns:p14="http://schemas.microsoft.com/office/powerpoint/2010/main" val="1403972351"/>
              </p:ext>
            </p:extLst>
          </p:nvPr>
        </p:nvGraphicFramePr>
        <p:xfrm>
          <a:off x="838200" y="1748394"/>
          <a:ext cx="6141720" cy="4286645"/>
        </p:xfrm>
        <a:graphic>
          <a:graphicData uri="http://schemas.openxmlformats.org/drawingml/2006/table">
            <a:tbl>
              <a:tblPr firstRow="1" bandRow="1">
                <a:tableStyleId>{073A0DAA-6AF3-43AB-8588-CEC1D06C72B9}</a:tableStyleId>
              </a:tblPr>
              <a:tblGrid>
                <a:gridCol w="1228344">
                  <a:extLst>
                    <a:ext uri="{9D8B030D-6E8A-4147-A177-3AD203B41FA5}">
                      <a16:colId xmlns:a16="http://schemas.microsoft.com/office/drawing/2014/main" val="1228683025"/>
                    </a:ext>
                  </a:extLst>
                </a:gridCol>
                <a:gridCol w="1228344">
                  <a:extLst>
                    <a:ext uri="{9D8B030D-6E8A-4147-A177-3AD203B41FA5}">
                      <a16:colId xmlns:a16="http://schemas.microsoft.com/office/drawing/2014/main" val="4242249080"/>
                    </a:ext>
                  </a:extLst>
                </a:gridCol>
                <a:gridCol w="1228344">
                  <a:extLst>
                    <a:ext uri="{9D8B030D-6E8A-4147-A177-3AD203B41FA5}">
                      <a16:colId xmlns:a16="http://schemas.microsoft.com/office/drawing/2014/main" val="1900823589"/>
                    </a:ext>
                  </a:extLst>
                </a:gridCol>
                <a:gridCol w="1228344">
                  <a:extLst>
                    <a:ext uri="{9D8B030D-6E8A-4147-A177-3AD203B41FA5}">
                      <a16:colId xmlns:a16="http://schemas.microsoft.com/office/drawing/2014/main" val="138666975"/>
                    </a:ext>
                  </a:extLst>
                </a:gridCol>
                <a:gridCol w="1228344">
                  <a:extLst>
                    <a:ext uri="{9D8B030D-6E8A-4147-A177-3AD203B41FA5}">
                      <a16:colId xmlns:a16="http://schemas.microsoft.com/office/drawing/2014/main" val="967064519"/>
                    </a:ext>
                  </a:extLst>
                </a:gridCol>
              </a:tblGrid>
              <a:tr h="857329">
                <a:tc>
                  <a:txBody>
                    <a:bodyPr/>
                    <a:lstStyle/>
                    <a:p>
                      <a:endParaRPr lang="en-US" dirty="0"/>
                    </a:p>
                  </a:txBody>
                  <a:tcPr>
                    <a:solidFill>
                      <a:schemeClr val="tx1"/>
                    </a:solidFill>
                  </a:tcPr>
                </a:tc>
                <a:tc>
                  <a:txBody>
                    <a:bodyPr/>
                    <a:lstStyle/>
                    <a:p>
                      <a:r>
                        <a:rPr lang="en-US" dirty="0"/>
                        <a:t>AB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extLst>
                  <a:ext uri="{0D108BD9-81ED-4DB2-BD59-A6C34878D82A}">
                    <a16:rowId xmlns:a16="http://schemas.microsoft.com/office/drawing/2014/main" val="2398348554"/>
                  </a:ext>
                </a:extLst>
              </a:tr>
              <a:tr h="857329">
                <a:tc>
                  <a:txBody>
                    <a:bodyPr/>
                    <a:lstStyle/>
                    <a:p>
                      <a:r>
                        <a:rPr lang="en-US" b="1" dirty="0">
                          <a:solidFill>
                            <a:schemeClr val="bg1"/>
                          </a:solidFill>
                        </a:rPr>
                        <a:t>AB</a:t>
                      </a:r>
                    </a:p>
                  </a:txBody>
                  <a:tcPr>
                    <a:solidFill>
                      <a:schemeClr val="tx1"/>
                    </a:solidFill>
                  </a:tcPr>
                </a:tc>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63467871"/>
                  </a:ext>
                </a:extLst>
              </a:tr>
              <a:tr h="857329">
                <a:tc>
                  <a:txBody>
                    <a:bodyPr/>
                    <a:lstStyle/>
                    <a:p>
                      <a:r>
                        <a:rPr lang="en-US" b="1" dirty="0">
                          <a:solidFill>
                            <a:schemeClr val="bg1"/>
                          </a:solidFill>
                        </a:rPr>
                        <a:t>C</a:t>
                      </a:r>
                    </a:p>
                  </a:txBody>
                  <a:tcPr>
                    <a:solidFill>
                      <a:schemeClr val="tx1"/>
                    </a:solidFill>
                  </a:tcPr>
                </a:tc>
                <a:tc>
                  <a:txBody>
                    <a:bodyPr/>
                    <a:lstStyle/>
                    <a:p>
                      <a:r>
                        <a:rPr lang="en-US" dirty="0"/>
                        <a:t>2.2</a:t>
                      </a:r>
                    </a:p>
                  </a:txBody>
                  <a:tcPr/>
                </a:tc>
                <a:tc>
                  <a:txBody>
                    <a:bodyPr/>
                    <a:lstStyle/>
                    <a:p>
                      <a:r>
                        <a:rPr lang="en-US" dirty="0"/>
                        <a:t>0</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81566866"/>
                  </a:ext>
                </a:extLst>
              </a:tr>
              <a:tr h="857329">
                <a:tc>
                  <a:txBody>
                    <a:bodyPr/>
                    <a:lstStyle/>
                    <a:p>
                      <a:r>
                        <a:rPr lang="en-US" b="1" dirty="0">
                          <a:solidFill>
                            <a:schemeClr val="bg1"/>
                          </a:solidFill>
                        </a:rPr>
                        <a:t>D</a:t>
                      </a:r>
                    </a:p>
                  </a:txBody>
                  <a:tcPr>
                    <a:solidFill>
                      <a:schemeClr val="tx1"/>
                    </a:solidFill>
                  </a:tcPr>
                </a:tc>
                <a:tc>
                  <a:txBody>
                    <a:bodyPr/>
                    <a:lstStyle/>
                    <a:p>
                      <a:r>
                        <a:rPr lang="en-US" dirty="0"/>
                        <a:t>4.1</a:t>
                      </a:r>
                    </a:p>
                  </a:txBody>
                  <a:tcPr/>
                </a:tc>
                <a:tc>
                  <a:txBody>
                    <a:bodyPr/>
                    <a:lstStyle/>
                    <a:p>
                      <a:r>
                        <a:rPr lang="en-US" dirty="0"/>
                        <a:t>2.8</a:t>
                      </a:r>
                    </a:p>
                  </a:txBody>
                  <a:tcPr/>
                </a:tc>
                <a:tc>
                  <a:txBody>
                    <a:bodyPr/>
                    <a:lstStyle/>
                    <a:p>
                      <a:r>
                        <a:rPr lang="en-US" dirty="0"/>
                        <a:t>0</a:t>
                      </a:r>
                    </a:p>
                  </a:txBody>
                  <a:tcPr/>
                </a:tc>
                <a:tc>
                  <a:txBody>
                    <a:bodyPr/>
                    <a:lstStyle/>
                    <a:p>
                      <a:endParaRPr lang="en-US" dirty="0"/>
                    </a:p>
                  </a:txBody>
                  <a:tcPr/>
                </a:tc>
                <a:extLst>
                  <a:ext uri="{0D108BD9-81ED-4DB2-BD59-A6C34878D82A}">
                    <a16:rowId xmlns:a16="http://schemas.microsoft.com/office/drawing/2014/main" val="852777264"/>
                  </a:ext>
                </a:extLst>
              </a:tr>
              <a:tr h="857329">
                <a:tc>
                  <a:txBody>
                    <a:bodyPr/>
                    <a:lstStyle/>
                    <a:p>
                      <a:r>
                        <a:rPr lang="en-US" b="1" dirty="0">
                          <a:solidFill>
                            <a:schemeClr val="bg1"/>
                          </a:solidFill>
                        </a:rPr>
                        <a:t>E</a:t>
                      </a:r>
                    </a:p>
                  </a:txBody>
                  <a:tcPr>
                    <a:solidFill>
                      <a:schemeClr val="tx1"/>
                    </a:solidFill>
                  </a:tcPr>
                </a:tc>
                <a:tc>
                  <a:txBody>
                    <a:bodyPr/>
                    <a:lstStyle/>
                    <a:p>
                      <a:r>
                        <a:rPr lang="en-US" dirty="0"/>
                        <a:t>5.4</a:t>
                      </a:r>
                    </a:p>
                  </a:txBody>
                  <a:tcPr/>
                </a:tc>
                <a:tc>
                  <a:txBody>
                    <a:bodyPr/>
                    <a:lstStyle/>
                    <a:p>
                      <a:r>
                        <a:rPr lang="en-US" dirty="0"/>
                        <a:t>4.2</a:t>
                      </a:r>
                    </a:p>
                  </a:txBody>
                  <a:tcPr/>
                </a:tc>
                <a:tc>
                  <a:txBody>
                    <a:bodyPr/>
                    <a:lstStyle/>
                    <a:p>
                      <a:r>
                        <a:rPr lang="en-US" dirty="0"/>
                        <a:t>1.4</a:t>
                      </a:r>
                    </a:p>
                  </a:txBody>
                  <a:tcPr>
                    <a:solidFill>
                      <a:srgbClr val="FFFF00"/>
                    </a:solidFill>
                  </a:tcPr>
                </a:tc>
                <a:tc>
                  <a:txBody>
                    <a:bodyPr/>
                    <a:lstStyle/>
                    <a:p>
                      <a:r>
                        <a:rPr lang="en-US" dirty="0"/>
                        <a:t>0</a:t>
                      </a:r>
                    </a:p>
                  </a:txBody>
                  <a:tcPr/>
                </a:tc>
                <a:extLst>
                  <a:ext uri="{0D108BD9-81ED-4DB2-BD59-A6C34878D82A}">
                    <a16:rowId xmlns:a16="http://schemas.microsoft.com/office/drawing/2014/main" val="699963401"/>
                  </a:ext>
                </a:extLst>
              </a:tr>
            </a:tbl>
          </a:graphicData>
        </a:graphic>
      </p:graphicFrame>
      <p:sp>
        <p:nvSpPr>
          <p:cNvPr id="7" name="TextBox 6">
            <a:extLst>
              <a:ext uri="{FF2B5EF4-FFF2-40B4-BE49-F238E27FC236}">
                <a16:creationId xmlns:a16="http://schemas.microsoft.com/office/drawing/2014/main" id="{2C24756C-9696-AE3D-3EE2-B0D528284A11}"/>
              </a:ext>
            </a:extLst>
          </p:cNvPr>
          <p:cNvSpPr txBox="1"/>
          <p:nvPr/>
        </p:nvSpPr>
        <p:spPr>
          <a:xfrm>
            <a:off x="838200" y="1223922"/>
            <a:ext cx="3566160" cy="369332"/>
          </a:xfrm>
          <a:prstGeom prst="rect">
            <a:avLst/>
          </a:prstGeom>
          <a:noFill/>
        </p:spPr>
        <p:txBody>
          <a:bodyPr wrap="square" rtlCol="0">
            <a:spAutoFit/>
          </a:bodyPr>
          <a:lstStyle/>
          <a:p>
            <a:r>
              <a:rPr lang="en-US" dirty="0">
                <a:solidFill>
                  <a:schemeClr val="tx2"/>
                </a:solidFill>
              </a:rPr>
              <a:t>Updated distance matrix:</a:t>
            </a:r>
          </a:p>
        </p:txBody>
      </p:sp>
      <p:sp>
        <p:nvSpPr>
          <p:cNvPr id="2" name="Title 1">
            <a:extLst>
              <a:ext uri="{FF2B5EF4-FFF2-40B4-BE49-F238E27FC236}">
                <a16:creationId xmlns:a16="http://schemas.microsoft.com/office/drawing/2014/main" id="{56A0A4C1-E7CE-A801-96F1-21A727005777}"/>
              </a:ext>
            </a:extLst>
          </p:cNvPr>
          <p:cNvSpPr>
            <a:spLocks noGrp="1"/>
          </p:cNvSpPr>
          <p:nvPr>
            <p:ph type="title"/>
          </p:nvPr>
        </p:nvSpPr>
        <p:spPr/>
        <p:txBody>
          <a:bodyPr/>
          <a:lstStyle/>
          <a:p>
            <a:r>
              <a:rPr lang="en-US" dirty="0"/>
              <a:t>3) Perform merge and update distance matrix</a:t>
            </a:r>
          </a:p>
        </p:txBody>
      </p:sp>
    </p:spTree>
    <p:extLst>
      <p:ext uri="{BB962C8B-B14F-4D97-AF65-F5344CB8AC3E}">
        <p14:creationId xmlns:p14="http://schemas.microsoft.com/office/powerpoint/2010/main" val="915048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4CA851-8DE9-16DB-D1EE-789FC3ACEA2A}"/>
              </a:ext>
            </a:extLst>
          </p:cNvPr>
          <p:cNvSpPr>
            <a:spLocks noGrp="1"/>
          </p:cNvSpPr>
          <p:nvPr>
            <p:ph type="sldNum" sz="quarter" idx="12"/>
          </p:nvPr>
        </p:nvSpPr>
        <p:spPr/>
        <p:txBody>
          <a:bodyPr/>
          <a:lstStyle/>
          <a:p>
            <a:fld id="{016687C5-7511-7743-B429-3BDBE272F28B}" type="slidenum">
              <a:rPr lang="en-US" smtClean="0"/>
              <a:t>31</a:t>
            </a:fld>
            <a:endParaRPr lang="en-US"/>
          </a:p>
        </p:txBody>
      </p:sp>
      <p:sp>
        <p:nvSpPr>
          <p:cNvPr id="12" name="TextBox 11">
            <a:extLst>
              <a:ext uri="{FF2B5EF4-FFF2-40B4-BE49-F238E27FC236}">
                <a16:creationId xmlns:a16="http://schemas.microsoft.com/office/drawing/2014/main" id="{5F239973-85A8-BC6F-D8A6-5B2943FD23CA}"/>
              </a:ext>
            </a:extLst>
          </p:cNvPr>
          <p:cNvSpPr txBox="1"/>
          <p:nvPr/>
        </p:nvSpPr>
        <p:spPr>
          <a:xfrm>
            <a:off x="6807201" y="4782482"/>
            <a:ext cx="3270336" cy="923330"/>
          </a:xfrm>
          <a:prstGeom prst="rect">
            <a:avLst/>
          </a:prstGeom>
          <a:noFill/>
        </p:spPr>
        <p:txBody>
          <a:bodyPr wrap="square" rtlCol="0">
            <a:spAutoFit/>
          </a:bodyPr>
          <a:lstStyle/>
          <a:p>
            <a:r>
              <a:rPr lang="en-US" dirty="0">
                <a:solidFill>
                  <a:schemeClr val="tx2"/>
                </a:solidFill>
              </a:rPr>
              <a:t>d[(A,B,C),(D,E) = max </a:t>
            </a:r>
          </a:p>
          <a:p>
            <a:r>
              <a:rPr lang="en-US" dirty="0">
                <a:solidFill>
                  <a:schemeClr val="tx2"/>
                </a:solidFill>
              </a:rPr>
              <a:t>{d((D,E)(A,B), ((D,E,(C))</a:t>
            </a:r>
          </a:p>
          <a:p>
            <a:r>
              <a:rPr lang="en-US" dirty="0">
                <a:solidFill>
                  <a:schemeClr val="tx2"/>
                </a:solidFill>
              </a:rPr>
              <a:t>	= max {</a:t>
            </a:r>
            <a:r>
              <a:rPr lang="en-US" dirty="0">
                <a:solidFill>
                  <a:schemeClr val="tx2"/>
                </a:solidFill>
                <a:highlight>
                  <a:srgbClr val="00FF00"/>
                </a:highlight>
              </a:rPr>
              <a:t>5.4</a:t>
            </a:r>
            <a:r>
              <a:rPr lang="en-US" dirty="0">
                <a:solidFill>
                  <a:schemeClr val="tx2"/>
                </a:solidFill>
              </a:rPr>
              <a:t>, 4.2}</a:t>
            </a:r>
          </a:p>
        </p:txBody>
      </p:sp>
      <p:graphicFrame>
        <p:nvGraphicFramePr>
          <p:cNvPr id="11" name="Table 11">
            <a:extLst>
              <a:ext uri="{FF2B5EF4-FFF2-40B4-BE49-F238E27FC236}">
                <a16:creationId xmlns:a16="http://schemas.microsoft.com/office/drawing/2014/main" id="{69A61181-D2B2-3AA3-8CF8-928EA2CEA005}"/>
              </a:ext>
            </a:extLst>
          </p:cNvPr>
          <p:cNvGraphicFramePr>
            <a:graphicFrameLocks noGrp="1"/>
          </p:cNvGraphicFramePr>
          <p:nvPr>
            <p:extLst>
              <p:ext uri="{D42A27DB-BD31-4B8C-83A1-F6EECF244321}">
                <p14:modId xmlns:p14="http://schemas.microsoft.com/office/powerpoint/2010/main" val="3374604790"/>
              </p:ext>
            </p:extLst>
          </p:nvPr>
        </p:nvGraphicFramePr>
        <p:xfrm>
          <a:off x="6807201" y="1654151"/>
          <a:ext cx="3270336" cy="2718147"/>
        </p:xfrm>
        <a:graphic>
          <a:graphicData uri="http://schemas.openxmlformats.org/drawingml/2006/table">
            <a:tbl>
              <a:tblPr firstRow="1" bandRow="1">
                <a:tableStyleId>{073A0DAA-6AF3-43AB-8588-CEC1D06C72B9}</a:tableStyleId>
              </a:tblPr>
              <a:tblGrid>
                <a:gridCol w="1090112">
                  <a:extLst>
                    <a:ext uri="{9D8B030D-6E8A-4147-A177-3AD203B41FA5}">
                      <a16:colId xmlns:a16="http://schemas.microsoft.com/office/drawing/2014/main" val="2357760698"/>
                    </a:ext>
                  </a:extLst>
                </a:gridCol>
                <a:gridCol w="1090112">
                  <a:extLst>
                    <a:ext uri="{9D8B030D-6E8A-4147-A177-3AD203B41FA5}">
                      <a16:colId xmlns:a16="http://schemas.microsoft.com/office/drawing/2014/main" val="3636752203"/>
                    </a:ext>
                  </a:extLst>
                </a:gridCol>
                <a:gridCol w="1090112">
                  <a:extLst>
                    <a:ext uri="{9D8B030D-6E8A-4147-A177-3AD203B41FA5}">
                      <a16:colId xmlns:a16="http://schemas.microsoft.com/office/drawing/2014/main" val="2394795252"/>
                    </a:ext>
                  </a:extLst>
                </a:gridCol>
              </a:tblGrid>
              <a:tr h="906049">
                <a:tc>
                  <a:txBody>
                    <a:bodyPr/>
                    <a:lstStyle/>
                    <a:p>
                      <a:endParaRPr lang="en-US" dirty="0"/>
                    </a:p>
                  </a:txBody>
                  <a:tcPr>
                    <a:solidFill>
                      <a:schemeClr val="tx1"/>
                    </a:solidFill>
                  </a:tcPr>
                </a:tc>
                <a:tc>
                  <a:txBody>
                    <a:bodyPr/>
                    <a:lstStyle/>
                    <a:p>
                      <a:r>
                        <a:rPr lang="en-US" dirty="0"/>
                        <a:t>ABC</a:t>
                      </a:r>
                    </a:p>
                  </a:txBody>
                  <a:tcPr/>
                </a:tc>
                <a:tc>
                  <a:txBody>
                    <a:bodyPr/>
                    <a:lstStyle/>
                    <a:p>
                      <a:r>
                        <a:rPr lang="en-US" dirty="0"/>
                        <a:t>DE</a:t>
                      </a:r>
                    </a:p>
                  </a:txBody>
                  <a:tcPr/>
                </a:tc>
                <a:extLst>
                  <a:ext uri="{0D108BD9-81ED-4DB2-BD59-A6C34878D82A}">
                    <a16:rowId xmlns:a16="http://schemas.microsoft.com/office/drawing/2014/main" val="948319495"/>
                  </a:ext>
                </a:extLst>
              </a:tr>
              <a:tr h="906049">
                <a:tc>
                  <a:txBody>
                    <a:bodyPr/>
                    <a:lstStyle/>
                    <a:p>
                      <a:r>
                        <a:rPr lang="en-US" b="1" dirty="0">
                          <a:solidFill>
                            <a:schemeClr val="bg1"/>
                          </a:solidFill>
                        </a:rPr>
                        <a:t>ABC</a:t>
                      </a:r>
                    </a:p>
                  </a:txBody>
                  <a:tcPr>
                    <a:solidFill>
                      <a:schemeClr val="tx1"/>
                    </a:solidFill>
                  </a:tcPr>
                </a:tc>
                <a:tc>
                  <a:txBody>
                    <a:bodyPr/>
                    <a:lstStyle/>
                    <a:p>
                      <a:r>
                        <a:rPr lang="en-US" dirty="0"/>
                        <a:t>0</a:t>
                      </a:r>
                    </a:p>
                  </a:txBody>
                  <a:tcPr/>
                </a:tc>
                <a:tc>
                  <a:txBody>
                    <a:bodyPr/>
                    <a:lstStyle/>
                    <a:p>
                      <a:endParaRPr lang="en-US"/>
                    </a:p>
                  </a:txBody>
                  <a:tcPr/>
                </a:tc>
                <a:extLst>
                  <a:ext uri="{0D108BD9-81ED-4DB2-BD59-A6C34878D82A}">
                    <a16:rowId xmlns:a16="http://schemas.microsoft.com/office/drawing/2014/main" val="3384527246"/>
                  </a:ext>
                </a:extLst>
              </a:tr>
              <a:tr h="906049">
                <a:tc>
                  <a:txBody>
                    <a:bodyPr/>
                    <a:lstStyle/>
                    <a:p>
                      <a:r>
                        <a:rPr lang="en-US" b="1" dirty="0">
                          <a:solidFill>
                            <a:schemeClr val="bg1"/>
                          </a:solidFill>
                        </a:rPr>
                        <a:t>DE</a:t>
                      </a:r>
                    </a:p>
                  </a:txBody>
                  <a:tcPr>
                    <a:solidFill>
                      <a:schemeClr val="tx1"/>
                    </a:solidFill>
                  </a:tcPr>
                </a:tc>
                <a:tc>
                  <a:txBody>
                    <a:bodyPr/>
                    <a:lstStyle/>
                    <a:p>
                      <a:r>
                        <a:rPr lang="en-US" dirty="0"/>
                        <a:t>5.4</a:t>
                      </a:r>
                    </a:p>
                  </a:txBody>
                  <a:tcPr>
                    <a:solidFill>
                      <a:srgbClr val="FFFF00"/>
                    </a:solidFill>
                  </a:tcPr>
                </a:tc>
                <a:tc>
                  <a:txBody>
                    <a:bodyPr/>
                    <a:lstStyle/>
                    <a:p>
                      <a:r>
                        <a:rPr lang="en-US" dirty="0"/>
                        <a:t>0</a:t>
                      </a:r>
                    </a:p>
                  </a:txBody>
                  <a:tcPr/>
                </a:tc>
                <a:extLst>
                  <a:ext uri="{0D108BD9-81ED-4DB2-BD59-A6C34878D82A}">
                    <a16:rowId xmlns:a16="http://schemas.microsoft.com/office/drawing/2014/main" val="318396698"/>
                  </a:ext>
                </a:extLst>
              </a:tr>
            </a:tbl>
          </a:graphicData>
        </a:graphic>
      </p:graphicFrame>
      <p:cxnSp>
        <p:nvCxnSpPr>
          <p:cNvPr id="9" name="Straight Arrow Connector 8" descr="An arrow pointing east">
            <a:extLst>
              <a:ext uri="{FF2B5EF4-FFF2-40B4-BE49-F238E27FC236}">
                <a16:creationId xmlns:a16="http://schemas.microsoft.com/office/drawing/2014/main" id="{5A3F5D45-E634-72FC-F224-5EED8B71D117}"/>
              </a:ext>
            </a:extLst>
          </p:cNvPr>
          <p:cNvCxnSpPr>
            <a:cxnSpLocks/>
          </p:cNvCxnSpPr>
          <p:nvPr/>
        </p:nvCxnSpPr>
        <p:spPr>
          <a:xfrm>
            <a:off x="4784763" y="3251935"/>
            <a:ext cx="1039840" cy="0"/>
          </a:xfrm>
          <a:prstGeom prst="straightConnector1">
            <a:avLst/>
          </a:prstGeom>
          <a:ln w="92075">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AB3F848-8CF4-5B86-D1FB-5FD02C071CD2}"/>
              </a:ext>
            </a:extLst>
          </p:cNvPr>
          <p:cNvSpPr txBox="1"/>
          <p:nvPr/>
        </p:nvSpPr>
        <p:spPr>
          <a:xfrm>
            <a:off x="680194" y="4690150"/>
            <a:ext cx="3270336" cy="2031325"/>
          </a:xfrm>
          <a:prstGeom prst="rect">
            <a:avLst/>
          </a:prstGeom>
          <a:noFill/>
        </p:spPr>
        <p:txBody>
          <a:bodyPr wrap="square" rtlCol="0">
            <a:spAutoFit/>
          </a:bodyPr>
          <a:lstStyle/>
          <a:p>
            <a:r>
              <a:rPr lang="en-US" dirty="0">
                <a:solidFill>
                  <a:schemeClr val="tx2"/>
                </a:solidFill>
              </a:rPr>
              <a:t>d[(A,B),(D,E)] = max {d((A,B)D), d(A,B)E))}</a:t>
            </a:r>
          </a:p>
          <a:p>
            <a:r>
              <a:rPr lang="en-US" dirty="0">
                <a:solidFill>
                  <a:schemeClr val="tx2"/>
                </a:solidFill>
              </a:rPr>
              <a:t>	  = max {4.1, </a:t>
            </a:r>
            <a:r>
              <a:rPr lang="en-US" dirty="0">
                <a:solidFill>
                  <a:schemeClr val="tx2"/>
                </a:solidFill>
                <a:highlight>
                  <a:srgbClr val="00FF00"/>
                </a:highlight>
              </a:rPr>
              <a:t>5.4</a:t>
            </a:r>
            <a:r>
              <a:rPr lang="en-US" dirty="0">
                <a:solidFill>
                  <a:schemeClr val="tx2"/>
                </a:solidFill>
              </a:rPr>
              <a:t>}</a:t>
            </a:r>
          </a:p>
          <a:p>
            <a:endParaRPr lang="en-US" dirty="0">
              <a:solidFill>
                <a:schemeClr val="tx2"/>
              </a:solidFill>
            </a:endParaRPr>
          </a:p>
          <a:p>
            <a:r>
              <a:rPr lang="en-US" dirty="0">
                <a:solidFill>
                  <a:schemeClr val="tx2"/>
                </a:solidFill>
              </a:rPr>
              <a:t>d[(C,(D,E))] = max</a:t>
            </a:r>
          </a:p>
          <a:p>
            <a:r>
              <a:rPr lang="en-US" dirty="0">
                <a:solidFill>
                  <a:schemeClr val="tx2"/>
                </a:solidFill>
              </a:rPr>
              <a:t>{d(C,D), d (C,E)}</a:t>
            </a:r>
          </a:p>
          <a:p>
            <a:r>
              <a:rPr lang="en-US" dirty="0">
                <a:solidFill>
                  <a:schemeClr val="tx2"/>
                </a:solidFill>
              </a:rPr>
              <a:t>	 = max {2.8, </a:t>
            </a:r>
            <a:r>
              <a:rPr lang="en-US" dirty="0">
                <a:solidFill>
                  <a:schemeClr val="tx2"/>
                </a:solidFill>
                <a:highlight>
                  <a:srgbClr val="00FF00"/>
                </a:highlight>
              </a:rPr>
              <a:t>4.2</a:t>
            </a:r>
            <a:r>
              <a:rPr lang="en-US" dirty="0">
                <a:solidFill>
                  <a:schemeClr val="tx2"/>
                </a:solidFill>
              </a:rPr>
              <a:t>}</a:t>
            </a:r>
          </a:p>
        </p:txBody>
      </p:sp>
      <p:graphicFrame>
        <p:nvGraphicFramePr>
          <p:cNvPr id="6" name="Table 6">
            <a:extLst>
              <a:ext uri="{FF2B5EF4-FFF2-40B4-BE49-F238E27FC236}">
                <a16:creationId xmlns:a16="http://schemas.microsoft.com/office/drawing/2014/main" id="{D4A42A70-5BDF-35CE-26C2-FCD4453973E7}"/>
              </a:ext>
            </a:extLst>
          </p:cNvPr>
          <p:cNvGraphicFramePr>
            <a:graphicFrameLocks noGrp="1"/>
          </p:cNvGraphicFramePr>
          <p:nvPr>
            <p:extLst>
              <p:ext uri="{D42A27DB-BD31-4B8C-83A1-F6EECF244321}">
                <p14:modId xmlns:p14="http://schemas.microsoft.com/office/powerpoint/2010/main" val="3090800454"/>
              </p:ext>
            </p:extLst>
          </p:nvPr>
        </p:nvGraphicFramePr>
        <p:xfrm>
          <a:off x="562626" y="1654151"/>
          <a:ext cx="3787304" cy="2878482"/>
        </p:xfrm>
        <a:graphic>
          <a:graphicData uri="http://schemas.openxmlformats.org/drawingml/2006/table">
            <a:tbl>
              <a:tblPr firstRow="1" bandRow="1">
                <a:tableStyleId>{073A0DAA-6AF3-43AB-8588-CEC1D06C72B9}</a:tableStyleId>
              </a:tblPr>
              <a:tblGrid>
                <a:gridCol w="946826">
                  <a:extLst>
                    <a:ext uri="{9D8B030D-6E8A-4147-A177-3AD203B41FA5}">
                      <a16:colId xmlns:a16="http://schemas.microsoft.com/office/drawing/2014/main" val="3011796651"/>
                    </a:ext>
                  </a:extLst>
                </a:gridCol>
                <a:gridCol w="946826">
                  <a:extLst>
                    <a:ext uri="{9D8B030D-6E8A-4147-A177-3AD203B41FA5}">
                      <a16:colId xmlns:a16="http://schemas.microsoft.com/office/drawing/2014/main" val="1106860392"/>
                    </a:ext>
                  </a:extLst>
                </a:gridCol>
                <a:gridCol w="946826">
                  <a:extLst>
                    <a:ext uri="{9D8B030D-6E8A-4147-A177-3AD203B41FA5}">
                      <a16:colId xmlns:a16="http://schemas.microsoft.com/office/drawing/2014/main" val="3064413486"/>
                    </a:ext>
                  </a:extLst>
                </a:gridCol>
                <a:gridCol w="946826">
                  <a:extLst>
                    <a:ext uri="{9D8B030D-6E8A-4147-A177-3AD203B41FA5}">
                      <a16:colId xmlns:a16="http://schemas.microsoft.com/office/drawing/2014/main" val="942949171"/>
                    </a:ext>
                  </a:extLst>
                </a:gridCol>
              </a:tblGrid>
              <a:tr h="736556">
                <a:tc>
                  <a:txBody>
                    <a:bodyPr/>
                    <a:lstStyle/>
                    <a:p>
                      <a:endParaRPr lang="en-US" dirty="0"/>
                    </a:p>
                  </a:txBody>
                  <a:tcPr>
                    <a:solidFill>
                      <a:schemeClr val="tx1"/>
                    </a:solidFill>
                  </a:tcPr>
                </a:tc>
                <a:tc>
                  <a:txBody>
                    <a:bodyPr/>
                    <a:lstStyle/>
                    <a:p>
                      <a:r>
                        <a:rPr lang="en-US" dirty="0"/>
                        <a:t>AB</a:t>
                      </a:r>
                    </a:p>
                  </a:txBody>
                  <a:tcPr/>
                </a:tc>
                <a:tc>
                  <a:txBody>
                    <a:bodyPr/>
                    <a:lstStyle/>
                    <a:p>
                      <a:r>
                        <a:rPr lang="en-US" dirty="0"/>
                        <a:t>DE</a:t>
                      </a:r>
                    </a:p>
                  </a:txBody>
                  <a:tcPr/>
                </a:tc>
                <a:tc>
                  <a:txBody>
                    <a:bodyPr/>
                    <a:lstStyle/>
                    <a:p>
                      <a:r>
                        <a:rPr lang="en-US" dirty="0"/>
                        <a:t>C</a:t>
                      </a:r>
                    </a:p>
                  </a:txBody>
                  <a:tcPr/>
                </a:tc>
                <a:extLst>
                  <a:ext uri="{0D108BD9-81ED-4DB2-BD59-A6C34878D82A}">
                    <a16:rowId xmlns:a16="http://schemas.microsoft.com/office/drawing/2014/main" val="2056540520"/>
                  </a:ext>
                </a:extLst>
              </a:tr>
              <a:tr h="736556">
                <a:tc>
                  <a:txBody>
                    <a:bodyPr/>
                    <a:lstStyle/>
                    <a:p>
                      <a:r>
                        <a:rPr lang="en-US" b="1" dirty="0">
                          <a:solidFill>
                            <a:schemeClr val="bg1"/>
                          </a:solidFill>
                        </a:rPr>
                        <a:t>AB</a:t>
                      </a:r>
                    </a:p>
                  </a:txBody>
                  <a:tcPr>
                    <a:solidFill>
                      <a:schemeClr val="tx1"/>
                    </a:solidFill>
                  </a:tcPr>
                </a:tc>
                <a:tc>
                  <a:txBody>
                    <a:bodyPr/>
                    <a:lstStyle/>
                    <a:p>
                      <a:r>
                        <a:rPr lang="en-US" dirty="0"/>
                        <a:t>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24416010"/>
                  </a:ext>
                </a:extLst>
              </a:tr>
              <a:tr h="702685">
                <a:tc>
                  <a:txBody>
                    <a:bodyPr/>
                    <a:lstStyle/>
                    <a:p>
                      <a:r>
                        <a:rPr lang="en-US" b="1" dirty="0">
                          <a:solidFill>
                            <a:schemeClr val="bg1"/>
                          </a:solidFill>
                        </a:rPr>
                        <a:t>DE</a:t>
                      </a:r>
                    </a:p>
                  </a:txBody>
                  <a:tcPr>
                    <a:solidFill>
                      <a:schemeClr val="tx1"/>
                    </a:solidFill>
                  </a:tcPr>
                </a:tc>
                <a:tc>
                  <a:txBody>
                    <a:bodyPr/>
                    <a:lstStyle/>
                    <a:p>
                      <a:r>
                        <a:rPr lang="en-US" dirty="0"/>
                        <a:t>5.4</a:t>
                      </a:r>
                    </a:p>
                  </a:txBody>
                  <a:tcPr/>
                </a:tc>
                <a:tc>
                  <a:txBody>
                    <a:bodyPr/>
                    <a:lstStyle/>
                    <a:p>
                      <a:r>
                        <a:rPr lang="en-US" dirty="0"/>
                        <a:t>0</a:t>
                      </a:r>
                    </a:p>
                  </a:txBody>
                  <a:tcPr/>
                </a:tc>
                <a:tc>
                  <a:txBody>
                    <a:bodyPr/>
                    <a:lstStyle/>
                    <a:p>
                      <a:endParaRPr lang="en-US"/>
                    </a:p>
                  </a:txBody>
                  <a:tcPr/>
                </a:tc>
                <a:extLst>
                  <a:ext uri="{0D108BD9-81ED-4DB2-BD59-A6C34878D82A}">
                    <a16:rowId xmlns:a16="http://schemas.microsoft.com/office/drawing/2014/main" val="4151227461"/>
                  </a:ext>
                </a:extLst>
              </a:tr>
              <a:tr h="702685">
                <a:tc>
                  <a:txBody>
                    <a:bodyPr/>
                    <a:lstStyle/>
                    <a:p>
                      <a:r>
                        <a:rPr lang="en-US" b="1" dirty="0">
                          <a:solidFill>
                            <a:schemeClr val="bg1"/>
                          </a:solidFill>
                        </a:rPr>
                        <a:t>C</a:t>
                      </a:r>
                    </a:p>
                  </a:txBody>
                  <a:tcPr>
                    <a:solidFill>
                      <a:schemeClr val="tx1"/>
                    </a:solidFill>
                  </a:tcPr>
                </a:tc>
                <a:tc>
                  <a:txBody>
                    <a:bodyPr/>
                    <a:lstStyle/>
                    <a:p>
                      <a:r>
                        <a:rPr lang="en-US" dirty="0"/>
                        <a:t>2.2</a:t>
                      </a:r>
                    </a:p>
                  </a:txBody>
                  <a:tcPr>
                    <a:solidFill>
                      <a:srgbClr val="FFFF00"/>
                    </a:solidFill>
                  </a:tcPr>
                </a:tc>
                <a:tc>
                  <a:txBody>
                    <a:bodyPr/>
                    <a:lstStyle/>
                    <a:p>
                      <a:r>
                        <a:rPr lang="en-US" dirty="0"/>
                        <a:t>4.2</a:t>
                      </a:r>
                    </a:p>
                  </a:txBody>
                  <a:tcPr/>
                </a:tc>
                <a:tc>
                  <a:txBody>
                    <a:bodyPr/>
                    <a:lstStyle/>
                    <a:p>
                      <a:r>
                        <a:rPr lang="en-US" dirty="0"/>
                        <a:t>0</a:t>
                      </a:r>
                    </a:p>
                  </a:txBody>
                  <a:tcPr/>
                </a:tc>
                <a:extLst>
                  <a:ext uri="{0D108BD9-81ED-4DB2-BD59-A6C34878D82A}">
                    <a16:rowId xmlns:a16="http://schemas.microsoft.com/office/drawing/2014/main" val="3686432975"/>
                  </a:ext>
                </a:extLst>
              </a:tr>
            </a:tbl>
          </a:graphicData>
        </a:graphic>
      </p:graphicFrame>
      <p:sp>
        <p:nvSpPr>
          <p:cNvPr id="2" name="Title 1">
            <a:extLst>
              <a:ext uri="{FF2B5EF4-FFF2-40B4-BE49-F238E27FC236}">
                <a16:creationId xmlns:a16="http://schemas.microsoft.com/office/drawing/2014/main" id="{9CB193E2-1A41-1E78-E990-F247DC3DB4D3}"/>
              </a:ext>
            </a:extLst>
          </p:cNvPr>
          <p:cNvSpPr>
            <a:spLocks noGrp="1"/>
          </p:cNvSpPr>
          <p:nvPr>
            <p:ph type="title"/>
          </p:nvPr>
        </p:nvSpPr>
        <p:spPr>
          <a:xfrm>
            <a:off x="328748" y="498365"/>
            <a:ext cx="9977271" cy="548819"/>
          </a:xfrm>
        </p:spPr>
        <p:txBody>
          <a:bodyPr/>
          <a:lstStyle/>
          <a:p>
            <a:r>
              <a:rPr lang="en-US" dirty="0"/>
              <a:t>Continue merging and updating the distance matrix…</a:t>
            </a:r>
          </a:p>
        </p:txBody>
      </p:sp>
    </p:spTree>
    <p:extLst>
      <p:ext uri="{BB962C8B-B14F-4D97-AF65-F5344CB8AC3E}">
        <p14:creationId xmlns:p14="http://schemas.microsoft.com/office/powerpoint/2010/main" val="2265308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94698B-13F6-0031-CFD1-2C8C1282BBBD}"/>
              </a:ext>
            </a:extLst>
          </p:cNvPr>
          <p:cNvSpPr>
            <a:spLocks noGrp="1"/>
          </p:cNvSpPr>
          <p:nvPr>
            <p:ph type="sldNum" sz="quarter" idx="12"/>
          </p:nvPr>
        </p:nvSpPr>
        <p:spPr/>
        <p:txBody>
          <a:bodyPr/>
          <a:lstStyle/>
          <a:p>
            <a:fld id="{016687C5-7511-7743-B429-3BDBE272F28B}" type="slidenum">
              <a:rPr lang="en-US" smtClean="0"/>
              <a:t>32</a:t>
            </a:fld>
            <a:endParaRPr lang="en-US"/>
          </a:p>
        </p:txBody>
      </p:sp>
      <p:pic>
        <p:nvPicPr>
          <p:cNvPr id="7" name="Picture 2" descr="A simple dendrogram describing the relationship between 5 data points labelled A-E">
            <a:extLst>
              <a:ext uri="{FF2B5EF4-FFF2-40B4-BE49-F238E27FC236}">
                <a16:creationId xmlns:a16="http://schemas.microsoft.com/office/drawing/2014/main" id="{74188578-5DD6-FE81-1564-F6D3806F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28" y="1710180"/>
            <a:ext cx="5419130" cy="440431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descr="A blue dashed line">
            <a:extLst>
              <a:ext uri="{FF2B5EF4-FFF2-40B4-BE49-F238E27FC236}">
                <a16:creationId xmlns:a16="http://schemas.microsoft.com/office/drawing/2014/main" id="{F7E7C55C-A799-8EE2-7ECA-1B7A80D39A87}"/>
              </a:ext>
            </a:extLst>
          </p:cNvPr>
          <p:cNvCxnSpPr>
            <a:cxnSpLocks/>
          </p:cNvCxnSpPr>
          <p:nvPr/>
        </p:nvCxnSpPr>
        <p:spPr>
          <a:xfrm>
            <a:off x="1457829" y="2780777"/>
            <a:ext cx="4243020" cy="0"/>
          </a:xfrm>
          <a:prstGeom prst="line">
            <a:avLst/>
          </a:prstGeom>
          <a:ln w="349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D64EE1-BD37-8B01-588E-0C9E05BAA534}"/>
              </a:ext>
            </a:extLst>
          </p:cNvPr>
          <p:cNvSpPr txBox="1"/>
          <p:nvPr/>
        </p:nvSpPr>
        <p:spPr>
          <a:xfrm>
            <a:off x="4432416" y="2468800"/>
            <a:ext cx="1077239" cy="276999"/>
          </a:xfrm>
          <a:prstGeom prst="rect">
            <a:avLst/>
          </a:prstGeom>
          <a:noFill/>
        </p:spPr>
        <p:txBody>
          <a:bodyPr wrap="square" rtlCol="0">
            <a:spAutoFit/>
          </a:bodyPr>
          <a:lstStyle/>
          <a:p>
            <a:r>
              <a:rPr lang="en-US" sz="1200" dirty="0">
                <a:solidFill>
                  <a:schemeClr val="tx2"/>
                </a:solidFill>
              </a:rPr>
              <a:t>two clusters</a:t>
            </a:r>
          </a:p>
        </p:txBody>
      </p:sp>
      <p:cxnSp>
        <p:nvCxnSpPr>
          <p:cNvPr id="12" name="Straight Connector 11" descr="An orange dashed line">
            <a:extLst>
              <a:ext uri="{FF2B5EF4-FFF2-40B4-BE49-F238E27FC236}">
                <a16:creationId xmlns:a16="http://schemas.microsoft.com/office/drawing/2014/main" id="{B89D6393-07CB-F7EA-B01C-60A10A912D1F}"/>
              </a:ext>
            </a:extLst>
          </p:cNvPr>
          <p:cNvCxnSpPr>
            <a:cxnSpLocks/>
          </p:cNvCxnSpPr>
          <p:nvPr/>
        </p:nvCxnSpPr>
        <p:spPr>
          <a:xfrm>
            <a:off x="1315233" y="4962394"/>
            <a:ext cx="4634630" cy="0"/>
          </a:xfrm>
          <a:prstGeom prst="line">
            <a:avLst/>
          </a:prstGeom>
          <a:ln w="34925">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33194E7-E995-EE69-B1BE-C9BE33C95A59}"/>
              </a:ext>
            </a:extLst>
          </p:cNvPr>
          <p:cNvSpPr txBox="1"/>
          <p:nvPr/>
        </p:nvSpPr>
        <p:spPr>
          <a:xfrm>
            <a:off x="5172234" y="4650416"/>
            <a:ext cx="1361657" cy="276999"/>
          </a:xfrm>
          <a:prstGeom prst="rect">
            <a:avLst/>
          </a:prstGeom>
          <a:noFill/>
        </p:spPr>
        <p:txBody>
          <a:bodyPr wrap="square" rtlCol="0">
            <a:spAutoFit/>
          </a:bodyPr>
          <a:lstStyle/>
          <a:p>
            <a:r>
              <a:rPr lang="en-US" sz="1200" dirty="0">
                <a:solidFill>
                  <a:schemeClr val="tx2"/>
                </a:solidFill>
              </a:rPr>
              <a:t>three clusters</a:t>
            </a:r>
          </a:p>
        </p:txBody>
      </p:sp>
      <p:sp>
        <p:nvSpPr>
          <p:cNvPr id="18" name="TextBox 17">
            <a:extLst>
              <a:ext uri="{FF2B5EF4-FFF2-40B4-BE49-F238E27FC236}">
                <a16:creationId xmlns:a16="http://schemas.microsoft.com/office/drawing/2014/main" id="{C642C9A6-516A-8219-25ED-0B40D933E188}"/>
              </a:ext>
            </a:extLst>
          </p:cNvPr>
          <p:cNvSpPr txBox="1"/>
          <p:nvPr/>
        </p:nvSpPr>
        <p:spPr>
          <a:xfrm>
            <a:off x="7011573" y="2081427"/>
            <a:ext cx="412653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ysClr val="windowText" lastClr="000000"/>
                </a:solidFill>
              </a:rPr>
              <a:t>Dendrogram: y-axis denotes when in the agglomerative algorithm two clusters get merged</a:t>
            </a:r>
          </a:p>
          <a:p>
            <a:endParaRPr lang="en-US" sz="2400" dirty="0">
              <a:solidFill>
                <a:sysClr val="windowText" lastClr="000000"/>
              </a:solidFill>
            </a:endParaRPr>
          </a:p>
          <a:p>
            <a:pPr marL="285750" indent="-285750">
              <a:buFont typeface="Arial" panose="020B0604020202020204" pitchFamily="34" charset="0"/>
              <a:buChar char="•"/>
            </a:pPr>
            <a:r>
              <a:rPr lang="en-US" sz="2400" dirty="0">
                <a:solidFill>
                  <a:sysClr val="windowText" lastClr="000000"/>
                </a:solidFill>
              </a:rPr>
              <a:t>Y-axis also shows how far apart the merged clusters are </a:t>
            </a:r>
            <a:r>
              <a:rPr lang="en-US" sz="2400" dirty="0">
                <a:solidFill>
                  <a:sysClr val="windowText" lastClr="000000"/>
                </a:solidFill>
                <a:sym typeface="Wingdings" pitchFamily="2" charset="2"/>
              </a:rPr>
              <a:t> pay attention to the length of the branches</a:t>
            </a:r>
            <a:endParaRPr lang="en-US" sz="2400" dirty="0">
              <a:solidFill>
                <a:sysClr val="windowText" lastClr="000000"/>
              </a:solidFill>
            </a:endParaRPr>
          </a:p>
        </p:txBody>
      </p:sp>
      <p:sp>
        <p:nvSpPr>
          <p:cNvPr id="6" name="Title 5">
            <a:extLst>
              <a:ext uri="{FF2B5EF4-FFF2-40B4-BE49-F238E27FC236}">
                <a16:creationId xmlns:a16="http://schemas.microsoft.com/office/drawing/2014/main" id="{3C8A0831-5E6D-0447-2734-670200A454FA}"/>
              </a:ext>
            </a:extLst>
          </p:cNvPr>
          <p:cNvSpPr>
            <a:spLocks noGrp="1"/>
          </p:cNvSpPr>
          <p:nvPr>
            <p:ph type="title" idx="4294967295"/>
          </p:nvPr>
        </p:nvSpPr>
        <p:spPr>
          <a:xfrm>
            <a:off x="4125873" y="155613"/>
            <a:ext cx="3149953"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schemeClr val="bg1"/>
                  </a:solidFill>
                  <a:prstDash val="solid"/>
                </a:ln>
                <a:solidFill>
                  <a:schemeClr val="accent3"/>
                </a:solidFill>
                <a:effectLst>
                  <a:outerShdw blurRad="12700" dist="38100" dir="2700000" algn="tl" rotWithShape="0">
                    <a:schemeClr val="bg1">
                      <a:lumMod val="50000"/>
                    </a:schemeClr>
                  </a:outerShdw>
                </a:effectLst>
                <a:uLnTx/>
                <a:uFillTx/>
                <a:latin typeface="+mn-lt"/>
                <a:ea typeface="+mn-ea"/>
                <a:cs typeface="+mn-cs"/>
              </a:rPr>
              <a:t>RESULT</a:t>
            </a:r>
          </a:p>
        </p:txBody>
      </p:sp>
    </p:spTree>
    <p:extLst>
      <p:ext uri="{BB962C8B-B14F-4D97-AF65-F5344CB8AC3E}">
        <p14:creationId xmlns:p14="http://schemas.microsoft.com/office/powerpoint/2010/main" val="2012668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C8BAA87-8FDA-860E-147F-5A6DCA426D25}"/>
              </a:ext>
            </a:extLst>
          </p:cNvPr>
          <p:cNvSpPr>
            <a:spLocks noGrp="1"/>
          </p:cNvSpPr>
          <p:nvPr>
            <p:ph type="sldNum" sz="quarter" idx="12"/>
          </p:nvPr>
        </p:nvSpPr>
        <p:spPr/>
        <p:txBody>
          <a:bodyPr/>
          <a:lstStyle/>
          <a:p>
            <a:fld id="{016687C5-7511-7743-B429-3BDBE272F28B}" type="slidenum">
              <a:rPr lang="en-US" smtClean="0"/>
              <a:t>33</a:t>
            </a:fld>
            <a:endParaRPr lang="en-US"/>
          </a:p>
        </p:txBody>
      </p:sp>
      <p:sp>
        <p:nvSpPr>
          <p:cNvPr id="10" name="TextBox 9">
            <a:extLst>
              <a:ext uri="{FF2B5EF4-FFF2-40B4-BE49-F238E27FC236}">
                <a16:creationId xmlns:a16="http://schemas.microsoft.com/office/drawing/2014/main" id="{49EA7219-44ED-0D2B-87F4-EFE892D2ED66}"/>
              </a:ext>
            </a:extLst>
          </p:cNvPr>
          <p:cNvSpPr txBox="1"/>
          <p:nvPr/>
        </p:nvSpPr>
        <p:spPr>
          <a:xfrm>
            <a:off x="8800012" y="4880785"/>
            <a:ext cx="2368732" cy="1107996"/>
          </a:xfrm>
          <a:prstGeom prst="rect">
            <a:avLst/>
          </a:prstGeom>
          <a:noFill/>
        </p:spPr>
        <p:txBody>
          <a:bodyPr wrap="square" rtlCol="0">
            <a:spAutoFit/>
          </a:bodyPr>
          <a:lstStyle/>
          <a:p>
            <a:r>
              <a:rPr lang="en-US" sz="6600" b="1" dirty="0">
                <a:solidFill>
                  <a:schemeClr val="tx2"/>
                </a:solidFill>
              </a:rPr>
              <a:t>K = ?</a:t>
            </a:r>
          </a:p>
        </p:txBody>
      </p:sp>
      <p:sp>
        <p:nvSpPr>
          <p:cNvPr id="9" name="&quot;No&quot; Symbol 8" descr="A 'No' symbol, with the text 'K = ?' In the middle of it.">
            <a:extLst>
              <a:ext uri="{FF2B5EF4-FFF2-40B4-BE49-F238E27FC236}">
                <a16:creationId xmlns:a16="http://schemas.microsoft.com/office/drawing/2014/main" id="{9294F383-B8B1-FB5A-42C2-ABCE5B10C63C}"/>
              </a:ext>
            </a:extLst>
          </p:cNvPr>
          <p:cNvSpPr/>
          <p:nvPr/>
        </p:nvSpPr>
        <p:spPr>
          <a:xfrm>
            <a:off x="8543106" y="4148092"/>
            <a:ext cx="2810694" cy="2573383"/>
          </a:xfrm>
          <a:prstGeom prst="noSmoking">
            <a:avLst>
              <a:gd name="adj" fmla="val 5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6" name="Picture 2" descr="A simple dendrogram describing the relationship between different animals">
            <a:extLst>
              <a:ext uri="{FF2B5EF4-FFF2-40B4-BE49-F238E27FC236}">
                <a16:creationId xmlns:a16="http://schemas.microsoft.com/office/drawing/2014/main" id="{28DE5378-654F-2DF3-368F-5FAF51074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354" y="1033614"/>
            <a:ext cx="3679008" cy="30325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EC0987-93AC-E578-B1F8-AD7C9044FF3A}"/>
              </a:ext>
            </a:extLst>
          </p:cNvPr>
          <p:cNvSpPr txBox="1"/>
          <p:nvPr/>
        </p:nvSpPr>
        <p:spPr>
          <a:xfrm>
            <a:off x="705393" y="1925267"/>
            <a:ext cx="6988630"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2"/>
                </a:solidFill>
              </a:rPr>
              <a:t>Easy to understand and implement</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Most appealing output</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Can handle non-convex clusters</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No need to specify the number of clusters!</a:t>
            </a:r>
          </a:p>
          <a:p>
            <a:pPr marL="457200" indent="-457200">
              <a:buFont typeface="Arial" panose="020B0604020202020204" pitchFamily="34" charset="0"/>
              <a:buChar char="•"/>
            </a:pPr>
            <a:endParaRPr lang="en-US" sz="2800" dirty="0">
              <a:solidFill>
                <a:schemeClr val="tx2"/>
              </a:solidFill>
            </a:endParaRPr>
          </a:p>
        </p:txBody>
      </p:sp>
      <p:sp>
        <p:nvSpPr>
          <p:cNvPr id="2" name="Title 1">
            <a:extLst>
              <a:ext uri="{FF2B5EF4-FFF2-40B4-BE49-F238E27FC236}">
                <a16:creationId xmlns:a16="http://schemas.microsoft.com/office/drawing/2014/main" id="{09D8D8DD-9884-8BBD-245D-EBDEF7A69F34}"/>
              </a:ext>
            </a:extLst>
          </p:cNvPr>
          <p:cNvSpPr>
            <a:spLocks noGrp="1"/>
          </p:cNvSpPr>
          <p:nvPr>
            <p:ph type="title"/>
          </p:nvPr>
        </p:nvSpPr>
        <p:spPr>
          <a:xfrm>
            <a:off x="341811" y="484795"/>
            <a:ext cx="9977271" cy="548819"/>
          </a:xfrm>
        </p:spPr>
        <p:txBody>
          <a:bodyPr/>
          <a:lstStyle/>
          <a:p>
            <a:r>
              <a:rPr lang="en-US" sz="4800" dirty="0"/>
              <a:t>What are the strengths?</a:t>
            </a:r>
          </a:p>
        </p:txBody>
      </p:sp>
    </p:spTree>
    <p:extLst>
      <p:ext uri="{BB962C8B-B14F-4D97-AF65-F5344CB8AC3E}">
        <p14:creationId xmlns:p14="http://schemas.microsoft.com/office/powerpoint/2010/main" val="270553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C5FAEE-7C58-0CBB-2040-0FE1DF88934B}"/>
              </a:ext>
            </a:extLst>
          </p:cNvPr>
          <p:cNvSpPr>
            <a:spLocks noGrp="1"/>
          </p:cNvSpPr>
          <p:nvPr>
            <p:ph type="sldNum" sz="quarter" idx="12"/>
          </p:nvPr>
        </p:nvSpPr>
        <p:spPr/>
        <p:txBody>
          <a:bodyPr/>
          <a:lstStyle/>
          <a:p>
            <a:fld id="{016687C5-7511-7743-B429-3BDBE272F28B}" type="slidenum">
              <a:rPr lang="en-US" smtClean="0"/>
              <a:t>34</a:t>
            </a:fld>
            <a:endParaRPr lang="en-US"/>
          </a:p>
        </p:txBody>
      </p:sp>
      <p:pic>
        <p:nvPicPr>
          <p:cNvPr id="27" name="Picture 26" descr="Person wearing yellow">
            <a:extLst>
              <a:ext uri="{FF2B5EF4-FFF2-40B4-BE49-F238E27FC236}">
                <a16:creationId xmlns:a16="http://schemas.microsoft.com/office/drawing/2014/main" id="{2B8C086A-4144-391B-A2A6-55154C1EF071}"/>
              </a:ext>
            </a:extLst>
          </p:cNvPr>
          <p:cNvPicPr>
            <a:picLocks noChangeAspect="1"/>
          </p:cNvPicPr>
          <p:nvPr/>
        </p:nvPicPr>
        <p:blipFill>
          <a:blip r:embed="rId3"/>
          <a:stretch>
            <a:fillRect/>
          </a:stretch>
        </p:blipFill>
        <p:spPr>
          <a:xfrm>
            <a:off x="8274826" y="4444976"/>
            <a:ext cx="3414748" cy="2276499"/>
          </a:xfrm>
          <a:prstGeom prst="rect">
            <a:avLst/>
          </a:prstGeom>
        </p:spPr>
      </p:pic>
      <p:pic>
        <p:nvPicPr>
          <p:cNvPr id="19" name="Picture 18" descr="A picture containing arrow&#10;&#10;Description automatically generated">
            <a:extLst>
              <a:ext uri="{FF2B5EF4-FFF2-40B4-BE49-F238E27FC236}">
                <a16:creationId xmlns:a16="http://schemas.microsoft.com/office/drawing/2014/main" id="{598A40A2-77B1-BD95-F81A-15ACBC226DCC}"/>
              </a:ext>
            </a:extLst>
          </p:cNvPr>
          <p:cNvPicPr>
            <a:picLocks noChangeAspect="1"/>
          </p:cNvPicPr>
          <p:nvPr/>
        </p:nvPicPr>
        <p:blipFill>
          <a:blip r:embed="rId4"/>
          <a:stretch>
            <a:fillRect/>
          </a:stretch>
        </p:blipFill>
        <p:spPr>
          <a:xfrm>
            <a:off x="8359035" y="2579853"/>
            <a:ext cx="3440656" cy="2122482"/>
          </a:xfrm>
          <a:prstGeom prst="rect">
            <a:avLst/>
          </a:prstGeom>
        </p:spPr>
      </p:pic>
      <p:pic>
        <p:nvPicPr>
          <p:cNvPr id="16" name="Picture 15" descr="Close-up of a calculator keypad">
            <a:extLst>
              <a:ext uri="{FF2B5EF4-FFF2-40B4-BE49-F238E27FC236}">
                <a16:creationId xmlns:a16="http://schemas.microsoft.com/office/drawing/2014/main" id="{2B7663E6-B0FF-A922-70D4-3A9313B2BF44}"/>
              </a:ext>
            </a:extLst>
          </p:cNvPr>
          <p:cNvPicPr>
            <a:picLocks noChangeAspect="1"/>
          </p:cNvPicPr>
          <p:nvPr/>
        </p:nvPicPr>
        <p:blipFill>
          <a:blip r:embed="rId5"/>
          <a:stretch>
            <a:fillRect/>
          </a:stretch>
        </p:blipFill>
        <p:spPr>
          <a:xfrm>
            <a:off x="8359035" y="340073"/>
            <a:ext cx="3043825" cy="2016831"/>
          </a:xfrm>
          <a:prstGeom prst="rect">
            <a:avLst/>
          </a:prstGeom>
        </p:spPr>
      </p:pic>
      <p:sp>
        <p:nvSpPr>
          <p:cNvPr id="10" name="TextBox 9">
            <a:extLst>
              <a:ext uri="{FF2B5EF4-FFF2-40B4-BE49-F238E27FC236}">
                <a16:creationId xmlns:a16="http://schemas.microsoft.com/office/drawing/2014/main" id="{A3E6C7D7-F416-2FBE-919D-0E386264C616}"/>
              </a:ext>
            </a:extLst>
          </p:cNvPr>
          <p:cNvSpPr txBox="1"/>
          <p:nvPr/>
        </p:nvSpPr>
        <p:spPr>
          <a:xfrm>
            <a:off x="626301" y="1528175"/>
            <a:ext cx="7365304"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2"/>
                </a:solidFill>
              </a:rPr>
              <a:t>Mathematically simple…but computationally expensive!</a:t>
            </a:r>
          </a:p>
          <a:p>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 Hard to visualize results with a large dataset</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Heavily driven by heuristics and arbitrary decisions</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Algorithm can’t undo previous step</a:t>
            </a:r>
          </a:p>
        </p:txBody>
      </p:sp>
      <p:sp>
        <p:nvSpPr>
          <p:cNvPr id="8" name="Title 2">
            <a:extLst>
              <a:ext uri="{FF2B5EF4-FFF2-40B4-BE49-F238E27FC236}">
                <a16:creationId xmlns:a16="http://schemas.microsoft.com/office/drawing/2014/main" id="{FD5A36E5-7E97-08A8-6C1D-A78DE2CACCD4}"/>
              </a:ext>
            </a:extLst>
          </p:cNvPr>
          <p:cNvSpPr txBox="1">
            <a:spLocks noGrp="1"/>
          </p:cNvSpPr>
          <p:nvPr>
            <p:ph type="title" idx="4294967295"/>
          </p:nvPr>
        </p:nvSpPr>
        <p:spPr>
          <a:xfrm>
            <a:off x="437367" y="340073"/>
            <a:ext cx="9977271" cy="5488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a:solidFill>
                  <a:schemeClr val="tx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What are the limitations?</a:t>
            </a:r>
          </a:p>
        </p:txBody>
      </p:sp>
    </p:spTree>
    <p:extLst>
      <p:ext uri="{BB962C8B-B14F-4D97-AF65-F5344CB8AC3E}">
        <p14:creationId xmlns:p14="http://schemas.microsoft.com/office/powerpoint/2010/main" val="204550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67383B8-3719-D355-EC5A-97B4EC7540D7}"/>
              </a:ext>
            </a:extLst>
          </p:cNvPr>
          <p:cNvSpPr>
            <a:spLocks noGrp="1"/>
          </p:cNvSpPr>
          <p:nvPr>
            <p:ph type="sldNum" sz="quarter" idx="12"/>
          </p:nvPr>
        </p:nvSpPr>
        <p:spPr/>
        <p:txBody>
          <a:bodyPr/>
          <a:lstStyle/>
          <a:p>
            <a:fld id="{016687C5-7511-7743-B429-3BDBE272F28B}" type="slidenum">
              <a:rPr lang="en-US" smtClean="0"/>
              <a:t>35</a:t>
            </a:fld>
            <a:endParaRPr lang="en-US"/>
          </a:p>
        </p:txBody>
      </p:sp>
      <p:graphicFrame>
        <p:nvGraphicFramePr>
          <p:cNvPr id="6" name="Table 6">
            <a:extLst>
              <a:ext uri="{FF2B5EF4-FFF2-40B4-BE49-F238E27FC236}">
                <a16:creationId xmlns:a16="http://schemas.microsoft.com/office/drawing/2014/main" id="{3A047DA2-6A6C-EDE1-5728-AC4445D0940B}"/>
              </a:ext>
            </a:extLst>
          </p:cNvPr>
          <p:cNvGraphicFramePr>
            <a:graphicFrameLocks noGrp="1"/>
          </p:cNvGraphicFramePr>
          <p:nvPr>
            <p:extLst>
              <p:ext uri="{D42A27DB-BD31-4B8C-83A1-F6EECF244321}">
                <p14:modId xmlns:p14="http://schemas.microsoft.com/office/powerpoint/2010/main" val="3067139184"/>
              </p:ext>
            </p:extLst>
          </p:nvPr>
        </p:nvGraphicFramePr>
        <p:xfrm>
          <a:off x="838199" y="1574800"/>
          <a:ext cx="8127999" cy="439928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275305262"/>
                    </a:ext>
                  </a:extLst>
                </a:gridCol>
                <a:gridCol w="2709333">
                  <a:extLst>
                    <a:ext uri="{9D8B030D-6E8A-4147-A177-3AD203B41FA5}">
                      <a16:colId xmlns:a16="http://schemas.microsoft.com/office/drawing/2014/main" val="276398071"/>
                    </a:ext>
                  </a:extLst>
                </a:gridCol>
                <a:gridCol w="2709333">
                  <a:extLst>
                    <a:ext uri="{9D8B030D-6E8A-4147-A177-3AD203B41FA5}">
                      <a16:colId xmlns:a16="http://schemas.microsoft.com/office/drawing/2014/main" val="94873950"/>
                    </a:ext>
                  </a:extLst>
                </a:gridCol>
              </a:tblGrid>
              <a:tr h="370840">
                <a:tc>
                  <a:txBody>
                    <a:bodyPr/>
                    <a:lstStyle/>
                    <a:p>
                      <a:endParaRPr lang="en-US" dirty="0"/>
                    </a:p>
                  </a:txBody>
                  <a:tcPr>
                    <a:solidFill>
                      <a:schemeClr val="tx1"/>
                    </a:solidFill>
                  </a:tcPr>
                </a:tc>
                <a:tc>
                  <a:txBody>
                    <a:bodyPr/>
                    <a:lstStyle/>
                    <a:p>
                      <a:r>
                        <a:rPr lang="en-US" dirty="0"/>
                        <a:t>K-Means</a:t>
                      </a:r>
                    </a:p>
                  </a:txBody>
                  <a:tcPr/>
                </a:tc>
                <a:tc>
                  <a:txBody>
                    <a:bodyPr/>
                    <a:lstStyle/>
                    <a:p>
                      <a:r>
                        <a:rPr lang="en-US" dirty="0"/>
                        <a:t>Hierarchical clustering</a:t>
                      </a:r>
                    </a:p>
                  </a:txBody>
                  <a:tcPr/>
                </a:tc>
                <a:extLst>
                  <a:ext uri="{0D108BD9-81ED-4DB2-BD59-A6C34878D82A}">
                    <a16:rowId xmlns:a16="http://schemas.microsoft.com/office/drawing/2014/main" val="4258546267"/>
                  </a:ext>
                </a:extLst>
              </a:tr>
              <a:tr h="370840">
                <a:tc>
                  <a:txBody>
                    <a:bodyPr/>
                    <a:lstStyle/>
                    <a:p>
                      <a:r>
                        <a:rPr lang="en-US" b="1" dirty="0">
                          <a:solidFill>
                            <a:schemeClr val="bg1"/>
                          </a:solidFill>
                        </a:rPr>
                        <a:t>Time complexity</a:t>
                      </a:r>
                    </a:p>
                  </a:txBody>
                  <a:tcPr>
                    <a:solidFill>
                      <a:schemeClr val="tx1"/>
                    </a:solidFill>
                  </a:tcPr>
                </a:tc>
                <a:tc>
                  <a:txBody>
                    <a:bodyPr/>
                    <a:lstStyle/>
                    <a:p>
                      <a:r>
                        <a:rPr lang="en-US" dirty="0">
                          <a:solidFill>
                            <a:schemeClr val="tx2"/>
                          </a:solidFill>
                        </a:rPr>
                        <a:t>O(n)</a:t>
                      </a:r>
                    </a:p>
                  </a:txBody>
                  <a:tcPr/>
                </a:tc>
                <a:tc>
                  <a:txBody>
                    <a:bodyPr/>
                    <a:lstStyle/>
                    <a:p>
                      <a:r>
                        <a:rPr lang="en-US" dirty="0">
                          <a:solidFill>
                            <a:schemeClr val="tx2"/>
                          </a:solidFill>
                        </a:rPr>
                        <a:t>O(n²)</a:t>
                      </a:r>
                    </a:p>
                  </a:txBody>
                  <a:tcPr/>
                </a:tc>
                <a:extLst>
                  <a:ext uri="{0D108BD9-81ED-4DB2-BD59-A6C34878D82A}">
                    <a16:rowId xmlns:a16="http://schemas.microsoft.com/office/drawing/2014/main" val="2941769272"/>
                  </a:ext>
                </a:extLst>
              </a:tr>
              <a:tr h="370840">
                <a:tc>
                  <a:txBody>
                    <a:bodyPr/>
                    <a:lstStyle/>
                    <a:p>
                      <a:r>
                        <a:rPr lang="en-US" b="1" dirty="0">
                          <a:solidFill>
                            <a:schemeClr val="bg1"/>
                          </a:solidFill>
                        </a:rPr>
                        <a:t>Hyperparameters Tuning</a:t>
                      </a:r>
                    </a:p>
                  </a:txBody>
                  <a:tcPr>
                    <a:solidFill>
                      <a:schemeClr val="tx1"/>
                    </a:solidFill>
                  </a:tcPr>
                </a:tc>
                <a:tc>
                  <a:txBody>
                    <a:bodyPr/>
                    <a:lstStyle/>
                    <a:p>
                      <a:r>
                        <a:rPr lang="en-US" dirty="0">
                          <a:solidFill>
                            <a:schemeClr val="tx2"/>
                          </a:solidFill>
                        </a:rPr>
                        <a:t>Must specify the number of clusters (k) and retrain model for each k</a:t>
                      </a:r>
                    </a:p>
                  </a:txBody>
                  <a:tcPr/>
                </a:tc>
                <a:tc>
                  <a:txBody>
                    <a:bodyPr/>
                    <a:lstStyle/>
                    <a:p>
                      <a:r>
                        <a:rPr lang="en-US" dirty="0">
                          <a:solidFill>
                            <a:schemeClr val="tx2"/>
                          </a:solidFill>
                        </a:rPr>
                        <a:t>No need to specify k value, can perform split wherever</a:t>
                      </a:r>
                    </a:p>
                  </a:txBody>
                  <a:tcPr/>
                </a:tc>
                <a:extLst>
                  <a:ext uri="{0D108BD9-81ED-4DB2-BD59-A6C34878D82A}">
                    <a16:rowId xmlns:a16="http://schemas.microsoft.com/office/drawing/2014/main" val="895523750"/>
                  </a:ext>
                </a:extLst>
              </a:tr>
              <a:tr h="370840">
                <a:tc>
                  <a:txBody>
                    <a:bodyPr/>
                    <a:lstStyle/>
                    <a:p>
                      <a:r>
                        <a:rPr lang="en-US" b="1" dirty="0">
                          <a:solidFill>
                            <a:schemeClr val="bg1"/>
                          </a:solidFill>
                        </a:rPr>
                        <a:t>Data structure</a:t>
                      </a:r>
                    </a:p>
                  </a:txBody>
                  <a:tcPr>
                    <a:solidFill>
                      <a:schemeClr val="tx1"/>
                    </a:solidFill>
                  </a:tcPr>
                </a:tc>
                <a:tc>
                  <a:txBody>
                    <a:bodyPr/>
                    <a:lstStyle/>
                    <a:p>
                      <a:r>
                        <a:rPr lang="en-US" dirty="0">
                          <a:solidFill>
                            <a:schemeClr val="tx2"/>
                          </a:solidFill>
                        </a:rPr>
                        <a:t>Better performance when dealing with convex clusters</a:t>
                      </a:r>
                    </a:p>
                  </a:txBody>
                  <a:tcPr/>
                </a:tc>
                <a:tc>
                  <a:txBody>
                    <a:bodyPr/>
                    <a:lstStyle/>
                    <a:p>
                      <a:r>
                        <a:rPr lang="en-US" dirty="0">
                          <a:solidFill>
                            <a:schemeClr val="tx2"/>
                          </a:solidFill>
                        </a:rPr>
                        <a:t>Generates better results when dealing with non-convex clusters</a:t>
                      </a:r>
                    </a:p>
                  </a:txBody>
                  <a:tcPr/>
                </a:tc>
                <a:extLst>
                  <a:ext uri="{0D108BD9-81ED-4DB2-BD59-A6C34878D82A}">
                    <a16:rowId xmlns:a16="http://schemas.microsoft.com/office/drawing/2014/main" val="4028755213"/>
                  </a:ext>
                </a:extLst>
              </a:tr>
              <a:tr h="370840">
                <a:tc>
                  <a:txBody>
                    <a:bodyPr/>
                    <a:lstStyle/>
                    <a:p>
                      <a:r>
                        <a:rPr lang="en-US" b="1" dirty="0">
                          <a:solidFill>
                            <a:schemeClr val="bg1"/>
                          </a:solidFill>
                        </a:rPr>
                        <a:t>Types/variations</a:t>
                      </a:r>
                    </a:p>
                  </a:txBody>
                  <a:tcPr>
                    <a:solidFill>
                      <a:schemeClr val="tx1"/>
                    </a:solidFill>
                  </a:tcPr>
                </a:tc>
                <a:tc>
                  <a:txBody>
                    <a:bodyPr/>
                    <a:lstStyle/>
                    <a:p>
                      <a:r>
                        <a:rPr lang="en-US" dirty="0">
                          <a:solidFill>
                            <a:schemeClr val="tx2"/>
                          </a:solidFill>
                        </a:rPr>
                        <a:t>Many variations (e.g., K-median, K-medoid) </a:t>
                      </a:r>
                    </a:p>
                  </a:txBody>
                  <a:tcPr/>
                </a:tc>
                <a:tc>
                  <a:txBody>
                    <a:bodyPr/>
                    <a:lstStyle/>
                    <a:p>
                      <a:r>
                        <a:rPr lang="en-US" dirty="0">
                          <a:solidFill>
                            <a:schemeClr val="tx2"/>
                          </a:solidFill>
                        </a:rPr>
                        <a:t>Two approaches: Agglomerative and Divisive</a:t>
                      </a:r>
                    </a:p>
                  </a:txBody>
                  <a:tcPr/>
                </a:tc>
                <a:extLst>
                  <a:ext uri="{0D108BD9-81ED-4DB2-BD59-A6C34878D82A}">
                    <a16:rowId xmlns:a16="http://schemas.microsoft.com/office/drawing/2014/main" val="3113358810"/>
                  </a:ext>
                </a:extLst>
              </a:tr>
              <a:tr h="370840">
                <a:tc>
                  <a:txBody>
                    <a:bodyPr/>
                    <a:lstStyle/>
                    <a:p>
                      <a:r>
                        <a:rPr lang="en-US" b="1" dirty="0">
                          <a:solidFill>
                            <a:schemeClr val="bg1"/>
                          </a:solidFill>
                        </a:rPr>
                        <a:t>Result Robustness</a:t>
                      </a:r>
                    </a:p>
                  </a:txBody>
                  <a:tcPr>
                    <a:solidFill>
                      <a:schemeClr val="tx1"/>
                    </a:solidFill>
                  </a:tcPr>
                </a:tc>
                <a:tc>
                  <a:txBody>
                    <a:bodyPr/>
                    <a:lstStyle/>
                    <a:p>
                      <a:r>
                        <a:rPr lang="en-US" dirty="0">
                          <a:solidFill>
                            <a:schemeClr val="tx2"/>
                          </a:solidFill>
                        </a:rPr>
                        <a:t>Result may be different on different runs</a:t>
                      </a:r>
                    </a:p>
                  </a:txBody>
                  <a:tcPr/>
                </a:tc>
                <a:tc>
                  <a:txBody>
                    <a:bodyPr/>
                    <a:lstStyle/>
                    <a:p>
                      <a:r>
                        <a:rPr lang="en-US" dirty="0">
                          <a:solidFill>
                            <a:schemeClr val="tx2"/>
                          </a:solidFill>
                        </a:rPr>
                        <a:t>Same parameters generate the same result every time</a:t>
                      </a:r>
                    </a:p>
                  </a:txBody>
                  <a:tcPr/>
                </a:tc>
                <a:extLst>
                  <a:ext uri="{0D108BD9-81ED-4DB2-BD59-A6C34878D82A}">
                    <a16:rowId xmlns:a16="http://schemas.microsoft.com/office/drawing/2014/main" val="2645845576"/>
                  </a:ext>
                </a:extLst>
              </a:tr>
            </a:tbl>
          </a:graphicData>
        </a:graphic>
      </p:graphicFrame>
      <p:sp>
        <p:nvSpPr>
          <p:cNvPr id="2" name="Title 1">
            <a:extLst>
              <a:ext uri="{FF2B5EF4-FFF2-40B4-BE49-F238E27FC236}">
                <a16:creationId xmlns:a16="http://schemas.microsoft.com/office/drawing/2014/main" id="{F51B7BCD-AA4E-C72F-602C-CBBD3429CDB4}"/>
              </a:ext>
            </a:extLst>
          </p:cNvPr>
          <p:cNvSpPr>
            <a:spLocks noGrp="1"/>
          </p:cNvSpPr>
          <p:nvPr>
            <p:ph type="title"/>
          </p:nvPr>
        </p:nvSpPr>
        <p:spPr/>
        <p:txBody>
          <a:bodyPr/>
          <a:lstStyle/>
          <a:p>
            <a:r>
              <a:rPr lang="en-US" dirty="0"/>
              <a:t>K-Means vs Hierarchical clustering</a:t>
            </a:r>
          </a:p>
        </p:txBody>
      </p:sp>
    </p:spTree>
    <p:extLst>
      <p:ext uri="{BB962C8B-B14F-4D97-AF65-F5344CB8AC3E}">
        <p14:creationId xmlns:p14="http://schemas.microsoft.com/office/powerpoint/2010/main" val="2595624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B57C82-3FD0-48D3-B5BF-5C42271BF72C}"/>
              </a:ext>
            </a:extLst>
          </p:cNvPr>
          <p:cNvSpPr>
            <a:spLocks noGrp="1"/>
          </p:cNvSpPr>
          <p:nvPr>
            <p:ph type="sldNum" sz="quarter" idx="12"/>
          </p:nvPr>
        </p:nvSpPr>
        <p:spPr/>
        <p:txBody>
          <a:bodyPr/>
          <a:lstStyle/>
          <a:p>
            <a:fld id="{016687C5-7511-7743-B429-3BDBE272F28B}" type="slidenum">
              <a:rPr lang="en-US" smtClean="0"/>
              <a:t>36</a:t>
            </a:fld>
            <a:endParaRPr lang="en-US"/>
          </a:p>
        </p:txBody>
      </p:sp>
      <p:sp>
        <p:nvSpPr>
          <p:cNvPr id="2" name="Title 1">
            <a:extLst>
              <a:ext uri="{FF2B5EF4-FFF2-40B4-BE49-F238E27FC236}">
                <a16:creationId xmlns:a16="http://schemas.microsoft.com/office/drawing/2014/main" id="{E9F8022D-F5D6-4388-977E-262B4C2BACD1}"/>
              </a:ext>
            </a:extLst>
          </p:cNvPr>
          <p:cNvSpPr>
            <a:spLocks noGrp="1"/>
          </p:cNvSpPr>
          <p:nvPr>
            <p:ph type="title"/>
          </p:nvPr>
        </p:nvSpPr>
        <p:spPr>
          <a:xfrm>
            <a:off x="825980" y="1359100"/>
            <a:ext cx="9977271" cy="548819"/>
          </a:xfrm>
        </p:spPr>
        <p:txBody>
          <a:bodyPr/>
          <a:lstStyle/>
          <a:p>
            <a:r>
              <a:rPr lang="en-GB" sz="4800" dirty="0"/>
              <a:t>Any Questions…</a:t>
            </a:r>
          </a:p>
        </p:txBody>
      </p:sp>
    </p:spTree>
    <p:extLst>
      <p:ext uri="{BB962C8B-B14F-4D97-AF65-F5344CB8AC3E}">
        <p14:creationId xmlns:p14="http://schemas.microsoft.com/office/powerpoint/2010/main" val="2483493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DCC1A8-9AB3-150F-3FA3-A71A6EF3B6C9}"/>
              </a:ext>
            </a:extLst>
          </p:cNvPr>
          <p:cNvSpPr>
            <a:spLocks noGrp="1"/>
          </p:cNvSpPr>
          <p:nvPr>
            <p:ph type="sldNum" sz="quarter" idx="12"/>
          </p:nvPr>
        </p:nvSpPr>
        <p:spPr/>
        <p:txBody>
          <a:bodyPr/>
          <a:lstStyle/>
          <a:p>
            <a:fld id="{016687C5-7511-7743-B429-3BDBE272F28B}" type="slidenum">
              <a:rPr lang="en-US" smtClean="0"/>
              <a:t>37</a:t>
            </a:fld>
            <a:endParaRPr lang="en-US" dirty="0"/>
          </a:p>
        </p:txBody>
      </p:sp>
      <p:sp>
        <p:nvSpPr>
          <p:cNvPr id="4" name="TextBox 3">
            <a:extLst>
              <a:ext uri="{FF2B5EF4-FFF2-40B4-BE49-F238E27FC236}">
                <a16:creationId xmlns:a16="http://schemas.microsoft.com/office/drawing/2014/main" id="{84B50D82-AE22-5CB7-8319-2DF935E3B24E}"/>
              </a:ext>
            </a:extLst>
          </p:cNvPr>
          <p:cNvSpPr txBox="1"/>
          <p:nvPr/>
        </p:nvSpPr>
        <p:spPr>
          <a:xfrm>
            <a:off x="418070" y="1165860"/>
            <a:ext cx="10081260" cy="5632311"/>
          </a:xfrm>
          <a:prstGeom prst="rect">
            <a:avLst/>
          </a:prstGeom>
          <a:noFill/>
        </p:spPr>
        <p:txBody>
          <a:bodyPr wrap="square" rtlCol="0">
            <a:spAutoFit/>
          </a:bodyPr>
          <a:lstStyle/>
          <a:p>
            <a:pPr marL="360000" indent="-457200"/>
            <a:r>
              <a:rPr lang="en-US" dirty="0" err="1">
                <a:solidFill>
                  <a:srgbClr val="212322"/>
                </a:solidFill>
              </a:rPr>
              <a:t>Geron</a:t>
            </a:r>
            <a:r>
              <a:rPr lang="en-US" dirty="0">
                <a:solidFill>
                  <a:srgbClr val="212322"/>
                </a:solidFill>
              </a:rPr>
              <a:t>, A (2019). Hands-On Machine Learning with Scikit-Learn, </a:t>
            </a:r>
            <a:r>
              <a:rPr lang="en-US" dirty="0" err="1">
                <a:solidFill>
                  <a:srgbClr val="212322"/>
                </a:solidFill>
              </a:rPr>
              <a:t>Keras</a:t>
            </a:r>
            <a:r>
              <a:rPr lang="en-US" dirty="0">
                <a:solidFill>
                  <a:srgbClr val="212322"/>
                </a:solidFill>
              </a:rPr>
              <a:t>, and TensorFlow: Concepts, Tools, and Techniques to Build Intelligent Systems.</a:t>
            </a:r>
          </a:p>
          <a:p>
            <a:pPr marL="360000" indent="-457200"/>
            <a:r>
              <a:rPr lang="en-GB" b="0" i="0" dirty="0">
                <a:solidFill>
                  <a:srgbClr val="212322"/>
                </a:solidFill>
                <a:effectLst/>
              </a:rPr>
              <a:t>Müller, A.C, and Guido, S (2017). Introduction to Machine Learning with Python: A Guide for Data Scientists, O’Reilly Media, Inc. </a:t>
            </a:r>
          </a:p>
          <a:p>
            <a:pPr marL="360000" indent="-457200"/>
            <a:r>
              <a:rPr lang="en-GB" dirty="0">
                <a:solidFill>
                  <a:srgbClr val="212322"/>
                </a:solidFill>
              </a:rPr>
              <a:t>Reddy, C.K., and </a:t>
            </a:r>
            <a:r>
              <a:rPr lang="en-GB" dirty="0" err="1">
                <a:solidFill>
                  <a:srgbClr val="212322"/>
                </a:solidFill>
              </a:rPr>
              <a:t>Vinzamuri</a:t>
            </a:r>
            <a:r>
              <a:rPr lang="en-GB" dirty="0">
                <a:solidFill>
                  <a:srgbClr val="212322"/>
                </a:solidFill>
              </a:rPr>
              <a:t>, B (2015). A Survey of Partitional and Hierarchical Clustering Algorithms.</a:t>
            </a:r>
          </a:p>
          <a:p>
            <a:pPr marL="360000" indent="-457200"/>
            <a:endParaRPr lang="en-US" dirty="0">
              <a:solidFill>
                <a:srgbClr val="212322"/>
              </a:solidFill>
              <a:hlinkClick r:id="rId3"/>
            </a:endParaRPr>
          </a:p>
          <a:p>
            <a:pPr marL="360000" indent="-457200">
              <a:buFontTx/>
              <a:buChar char="-"/>
            </a:pPr>
            <a:r>
              <a:rPr lang="en-GB" dirty="0">
                <a:solidFill>
                  <a:srgbClr val="212322"/>
                </a:solidFill>
              </a:rPr>
              <a:t>Outlier detection using clustering (Outlier detection image) </a:t>
            </a:r>
            <a:r>
              <a:rPr lang="en-US" dirty="0">
                <a:solidFill>
                  <a:srgbClr val="212322"/>
                </a:solidFill>
                <a:hlinkClick r:id="rId3"/>
              </a:rPr>
              <a:t>https://blogs.sap.com/2020/12/16/outlier-detection-by-clustering/</a:t>
            </a:r>
            <a:endParaRPr lang="en-US" dirty="0">
              <a:solidFill>
                <a:srgbClr val="212322"/>
              </a:solidFill>
            </a:endParaRPr>
          </a:p>
          <a:p>
            <a:pPr marL="360000" indent="-457200">
              <a:buFontTx/>
              <a:buChar char="-"/>
            </a:pPr>
            <a:r>
              <a:rPr lang="en-US" dirty="0">
                <a:solidFill>
                  <a:srgbClr val="212322"/>
                </a:solidFill>
              </a:rPr>
              <a:t>Image compression using K-Means clustering (parrot image) </a:t>
            </a:r>
            <a:r>
              <a:rPr lang="en-US" dirty="0">
                <a:solidFill>
                  <a:srgbClr val="212322"/>
                </a:solidFill>
                <a:hlinkClick r:id="rId4"/>
              </a:rPr>
              <a:t>https://medium.com/@agarwalvibhor84/image-compression-using-k-means-clustering-8c0ec055103f</a:t>
            </a:r>
            <a:endParaRPr lang="en-US" dirty="0">
              <a:solidFill>
                <a:srgbClr val="212322"/>
              </a:solidFill>
            </a:endParaRPr>
          </a:p>
          <a:p>
            <a:pPr marL="360000" indent="-457200">
              <a:buFontTx/>
              <a:buChar char="-"/>
            </a:pPr>
            <a:r>
              <a:rPr lang="en-US" dirty="0">
                <a:solidFill>
                  <a:srgbClr val="212322"/>
                </a:solidFill>
              </a:rPr>
              <a:t>Clustering Algorithms: Types of Clustering (images) </a:t>
            </a:r>
            <a:r>
              <a:rPr lang="en-US" dirty="0">
                <a:solidFill>
                  <a:srgbClr val="212322"/>
                </a:solidFill>
                <a:hlinkClick r:id="rId5"/>
              </a:rPr>
              <a:t>https://developers.google.com/machine-learning/clustering/clustering-algorithms</a:t>
            </a:r>
            <a:endParaRPr lang="en-US" dirty="0">
              <a:solidFill>
                <a:srgbClr val="212322"/>
              </a:solidFill>
            </a:endParaRPr>
          </a:p>
          <a:p>
            <a:pPr marL="360000" indent="-457200">
              <a:buFontTx/>
              <a:buChar char="-"/>
            </a:pPr>
            <a:r>
              <a:rPr lang="en-US" dirty="0">
                <a:solidFill>
                  <a:srgbClr val="212322"/>
                </a:solidFill>
              </a:rPr>
              <a:t>K-Means clustering (image with centroids as triangles) </a:t>
            </a:r>
          </a:p>
          <a:p>
            <a:pPr marL="360000" indent="-457200">
              <a:buFontTx/>
              <a:buChar char="-"/>
            </a:pPr>
            <a:r>
              <a:rPr lang="en-US" dirty="0">
                <a:solidFill>
                  <a:srgbClr val="212322"/>
                </a:solidFill>
              </a:rPr>
              <a:t>K-Means pseudocode (image) </a:t>
            </a:r>
            <a:r>
              <a:rPr lang="en-US" dirty="0">
                <a:solidFill>
                  <a:srgbClr val="212322"/>
                </a:solidFill>
                <a:hlinkClick r:id="rId6"/>
              </a:rPr>
              <a:t>https://www.cms.waikato.ac.nz/~abifet/book/chapter_9.html#rfig9-1</a:t>
            </a:r>
            <a:endParaRPr lang="en-US" dirty="0">
              <a:solidFill>
                <a:srgbClr val="212322"/>
              </a:solidFill>
            </a:endParaRPr>
          </a:p>
          <a:p>
            <a:pPr marL="360000" indent="-457200">
              <a:buFontTx/>
              <a:buChar char="-"/>
            </a:pPr>
            <a:r>
              <a:rPr lang="en-US" dirty="0">
                <a:solidFill>
                  <a:srgbClr val="212322"/>
                </a:solidFill>
              </a:rPr>
              <a:t>K-Means Elbow Method and Silhouette Analysis (image) </a:t>
            </a:r>
            <a:r>
              <a:rPr lang="en-US" dirty="0">
                <a:solidFill>
                  <a:srgbClr val="212322"/>
                </a:solidFill>
                <a:hlinkClick r:id="rId7"/>
              </a:rPr>
              <a:t>https://</a:t>
            </a:r>
            <a:r>
              <a:rPr lang="en-US" dirty="0" err="1">
                <a:solidFill>
                  <a:srgbClr val="212322"/>
                </a:solidFill>
                <a:hlinkClick r:id="rId7"/>
              </a:rPr>
              <a:t>stackabuse.com</a:t>
            </a:r>
            <a:r>
              <a:rPr lang="en-US" dirty="0">
                <a:solidFill>
                  <a:srgbClr val="212322"/>
                </a:solidFill>
                <a:hlinkClick r:id="rId7"/>
              </a:rPr>
              <a:t>/k-means-elbow-method-and-silhouette-analysis-with-yellowbrick-and-scikit-learn/</a:t>
            </a:r>
            <a:endParaRPr lang="en-US" dirty="0">
              <a:solidFill>
                <a:srgbClr val="212322"/>
              </a:solidFill>
            </a:endParaRPr>
          </a:p>
          <a:p>
            <a:pPr marL="360000" indent="-457200">
              <a:buFontTx/>
              <a:buChar char="-"/>
            </a:pPr>
            <a:endParaRPr lang="en-US" dirty="0">
              <a:solidFill>
                <a:srgbClr val="212322"/>
              </a:solidFill>
            </a:endParaRPr>
          </a:p>
        </p:txBody>
      </p:sp>
      <p:sp>
        <p:nvSpPr>
          <p:cNvPr id="3" name="Title 2">
            <a:extLst>
              <a:ext uri="{FF2B5EF4-FFF2-40B4-BE49-F238E27FC236}">
                <a16:creationId xmlns:a16="http://schemas.microsoft.com/office/drawing/2014/main" id="{21B74FFB-93A7-E82E-3C43-E30CFD8BD232}"/>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915854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6687C5-7511-7743-B429-3BDBE272F28B}" type="slidenum">
              <a:rPr lang="en-US" smtClean="0"/>
              <a:t>38</a:t>
            </a:fld>
            <a:endParaRPr lang="en-US" dirty="0"/>
          </a:p>
        </p:txBody>
      </p:sp>
      <p:sp>
        <p:nvSpPr>
          <p:cNvPr id="3" name="Text Placeholder 2"/>
          <p:cNvSpPr>
            <a:spLocks noGrp="1"/>
          </p:cNvSpPr>
          <p:nvPr>
            <p:ph type="body" idx="1"/>
          </p:nvPr>
        </p:nvSpPr>
        <p:spPr>
          <a:xfrm>
            <a:off x="831850" y="2419089"/>
            <a:ext cx="9010206" cy="2737635"/>
          </a:xfrm>
        </p:spPr>
        <p:txBody>
          <a:bodyPr>
            <a:normAutofit/>
          </a:bodyPr>
          <a:lstStyle/>
          <a:p>
            <a:endParaRPr lang="en-GB" dirty="0">
              <a:solidFill>
                <a:schemeClr val="tx1"/>
              </a:solidFill>
            </a:endParaRPr>
          </a:p>
          <a:p>
            <a:endParaRPr lang="en-GB" dirty="0">
              <a:solidFill>
                <a:schemeClr val="tx1"/>
              </a:solidFill>
            </a:endParaRPr>
          </a:p>
          <a:p>
            <a:r>
              <a:rPr lang="en-GB" dirty="0">
                <a:solidFill>
                  <a:schemeClr val="tx1"/>
                </a:solidFill>
              </a:rPr>
              <a:t>GitHub: </a:t>
            </a:r>
          </a:p>
          <a:p>
            <a:r>
              <a:rPr lang="en-GB" dirty="0">
                <a:solidFill>
                  <a:schemeClr val="tx1"/>
                </a:solidFill>
              </a:rPr>
              <a:t>https://</a:t>
            </a:r>
            <a:r>
              <a:rPr lang="en-GB" dirty="0" err="1">
                <a:solidFill>
                  <a:schemeClr val="tx1"/>
                </a:solidFill>
              </a:rPr>
              <a:t>github.com</a:t>
            </a:r>
            <a:r>
              <a:rPr lang="en-GB" dirty="0">
                <a:solidFill>
                  <a:schemeClr val="tx1"/>
                </a:solidFill>
              </a:rPr>
              <a:t>/</a:t>
            </a:r>
            <a:r>
              <a:rPr lang="en-GB" dirty="0" err="1">
                <a:solidFill>
                  <a:schemeClr val="tx1"/>
                </a:solidFill>
              </a:rPr>
              <a:t>UKDataServiceOpen</a:t>
            </a:r>
            <a:r>
              <a:rPr lang="en-GB" dirty="0">
                <a:solidFill>
                  <a:schemeClr val="tx1"/>
                </a:solidFill>
              </a:rPr>
              <a:t>/</a:t>
            </a:r>
            <a:r>
              <a:rPr lang="en-GB" dirty="0" err="1">
                <a:solidFill>
                  <a:schemeClr val="tx1"/>
                </a:solidFill>
              </a:rPr>
              <a:t>ML_Workshop</a:t>
            </a:r>
            <a:endParaRPr lang="en-GB" dirty="0">
              <a:solidFill>
                <a:schemeClr val="tx1"/>
              </a:solidFill>
            </a:endParaRPr>
          </a:p>
          <a:p>
            <a:endParaRPr lang="en-GB" dirty="0"/>
          </a:p>
          <a:p>
            <a:endParaRPr lang="en-GB" dirty="0"/>
          </a:p>
          <a:p>
            <a:endParaRPr lang="en-GB" dirty="0"/>
          </a:p>
          <a:p>
            <a:endParaRPr lang="en-GB" dirty="0"/>
          </a:p>
        </p:txBody>
      </p:sp>
      <p:sp>
        <p:nvSpPr>
          <p:cNvPr id="2" name="Title 1"/>
          <p:cNvSpPr>
            <a:spLocks noGrp="1"/>
          </p:cNvSpPr>
          <p:nvPr>
            <p:ph type="title"/>
          </p:nvPr>
        </p:nvSpPr>
        <p:spPr>
          <a:xfrm>
            <a:off x="831850" y="1701276"/>
            <a:ext cx="7347646" cy="2558547"/>
          </a:xfrm>
        </p:spPr>
        <p:txBody>
          <a:bodyPr>
            <a:normAutofit fontScale="90000"/>
          </a:bodyPr>
          <a:lstStyle/>
          <a:p>
            <a:r>
              <a:rPr lang="en-GB" dirty="0"/>
              <a:t>Material for Tuesday the 2</a:t>
            </a:r>
            <a:r>
              <a:rPr lang="en-GB" baseline="30000" dirty="0"/>
              <a:t>nd</a:t>
            </a:r>
            <a:r>
              <a:rPr lang="en-GB" dirty="0"/>
              <a:t> of November</a:t>
            </a:r>
            <a:br>
              <a:rPr lang="en-GB" dirty="0"/>
            </a:br>
            <a:br>
              <a:rPr lang="en-GB" dirty="0"/>
            </a:br>
            <a:br>
              <a:rPr lang="en-GB" dirty="0"/>
            </a:br>
            <a:endParaRPr lang="en-GB" dirty="0"/>
          </a:p>
        </p:txBody>
      </p:sp>
    </p:spTree>
    <p:extLst>
      <p:ext uri="{BB962C8B-B14F-4D97-AF65-F5344CB8AC3E}">
        <p14:creationId xmlns:p14="http://schemas.microsoft.com/office/powerpoint/2010/main" val="89592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CD8A5A-73F2-0675-B019-E776A3E3810E}"/>
              </a:ext>
            </a:extLst>
          </p:cNvPr>
          <p:cNvSpPr>
            <a:spLocks noGrp="1"/>
          </p:cNvSpPr>
          <p:nvPr>
            <p:ph type="body" idx="1"/>
          </p:nvPr>
        </p:nvSpPr>
        <p:spPr>
          <a:xfrm>
            <a:off x="500019" y="2678906"/>
            <a:ext cx="8443955" cy="2350294"/>
          </a:xfrm>
        </p:spPr>
        <p:txBody>
          <a:bodyPr/>
          <a:lstStyle/>
          <a:p>
            <a:pPr marL="342900" indent="-342900">
              <a:buFontTx/>
              <a:buChar char="-"/>
            </a:pPr>
            <a:r>
              <a:rPr lang="en-GB" dirty="0">
                <a:solidFill>
                  <a:schemeClr val="tx1"/>
                </a:solidFill>
              </a:rPr>
              <a:t>When you leave the webinar, please complete our short survey </a:t>
            </a:r>
          </a:p>
          <a:p>
            <a:pPr marL="342900" indent="-342900">
              <a:buFontTx/>
              <a:buChar char="-"/>
            </a:pPr>
            <a:r>
              <a:rPr lang="en-GB" dirty="0">
                <a:solidFill>
                  <a:schemeClr val="tx1"/>
                </a:solidFill>
              </a:rPr>
              <a:t>Just click on ‘continue’ to access the survey. </a:t>
            </a:r>
          </a:p>
        </p:txBody>
      </p:sp>
      <p:sp>
        <p:nvSpPr>
          <p:cNvPr id="2" name="Title 1">
            <a:extLst>
              <a:ext uri="{FF2B5EF4-FFF2-40B4-BE49-F238E27FC236}">
                <a16:creationId xmlns:a16="http://schemas.microsoft.com/office/drawing/2014/main" id="{5ACAD4D3-A205-46C4-314A-6088D390D9D6}"/>
              </a:ext>
            </a:extLst>
          </p:cNvPr>
          <p:cNvSpPr>
            <a:spLocks noGrp="1"/>
          </p:cNvSpPr>
          <p:nvPr>
            <p:ph type="title"/>
          </p:nvPr>
        </p:nvSpPr>
        <p:spPr>
          <a:xfrm>
            <a:off x="500020" y="1342893"/>
            <a:ext cx="6673131" cy="872179"/>
          </a:xfrm>
        </p:spPr>
        <p:txBody>
          <a:bodyPr/>
          <a:lstStyle/>
          <a:p>
            <a:r>
              <a:rPr lang="en-GB" dirty="0"/>
              <a:t>Survey</a:t>
            </a:r>
          </a:p>
        </p:txBody>
      </p:sp>
    </p:spTree>
    <p:extLst>
      <p:ext uri="{BB962C8B-B14F-4D97-AF65-F5344CB8AC3E}">
        <p14:creationId xmlns:p14="http://schemas.microsoft.com/office/powerpoint/2010/main" val="278723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F49925-2ECE-ADF0-0F02-EABFBB6F43AB}"/>
              </a:ext>
            </a:extLst>
          </p:cNvPr>
          <p:cNvSpPr>
            <a:spLocks noGrp="1"/>
          </p:cNvSpPr>
          <p:nvPr>
            <p:ph type="sldNum" sz="quarter" idx="12"/>
          </p:nvPr>
        </p:nvSpPr>
        <p:spPr/>
        <p:txBody>
          <a:bodyPr/>
          <a:lstStyle/>
          <a:p>
            <a:fld id="{016687C5-7511-7743-B429-3BDBE272F28B}" type="slidenum">
              <a:rPr lang="en-US" smtClean="0"/>
              <a:t>4</a:t>
            </a:fld>
            <a:endParaRPr lang="en-US" dirty="0"/>
          </a:p>
        </p:txBody>
      </p:sp>
      <p:sp>
        <p:nvSpPr>
          <p:cNvPr id="4" name="Text Placeholder 2">
            <a:extLst>
              <a:ext uri="{FF2B5EF4-FFF2-40B4-BE49-F238E27FC236}">
                <a16:creationId xmlns:a16="http://schemas.microsoft.com/office/drawing/2014/main" id="{A7B4AE22-4FA6-4639-BF5D-71872F363089}"/>
              </a:ext>
            </a:extLst>
          </p:cNvPr>
          <p:cNvSpPr txBox="1">
            <a:spLocks/>
          </p:cNvSpPr>
          <p:nvPr/>
        </p:nvSpPr>
        <p:spPr>
          <a:xfrm>
            <a:off x="838200" y="1548713"/>
            <a:ext cx="8843682" cy="4065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Check your speaker/headset is plugged in / volume is on.</a:t>
            </a:r>
          </a:p>
          <a:p>
            <a:r>
              <a:rPr lang="en-GB"/>
              <a:t>Click on audio to change to listening via phone</a:t>
            </a:r>
          </a:p>
          <a:p>
            <a:r>
              <a:rPr lang="en-GB"/>
              <a:t>We are recording this webinar and will post it on YouTube (</a:t>
            </a:r>
            <a:r>
              <a:rPr lang="en-GB">
                <a:hlinkClick r:id="rId3"/>
              </a:rPr>
              <a:t>https://www.youtube.com/user/UKDATASERVICE</a:t>
            </a:r>
            <a:r>
              <a:rPr lang="en-GB"/>
              <a:t>)</a:t>
            </a:r>
          </a:p>
          <a:p>
            <a:r>
              <a:rPr lang="en-GB"/>
              <a:t>This workshop is being run live on Youtube </a:t>
            </a:r>
          </a:p>
          <a:p>
            <a:pPr marL="0" indent="0">
              <a:buFont typeface="Arial" panose="020B0604020202020204" pitchFamily="34" charset="0"/>
              <a:buNone/>
            </a:pPr>
            <a:endParaRPr lang="en-GB"/>
          </a:p>
          <a:p>
            <a:endParaRPr lang="en-GB" dirty="0"/>
          </a:p>
        </p:txBody>
      </p:sp>
      <p:sp>
        <p:nvSpPr>
          <p:cNvPr id="3" name="Title 2">
            <a:extLst>
              <a:ext uri="{FF2B5EF4-FFF2-40B4-BE49-F238E27FC236}">
                <a16:creationId xmlns:a16="http://schemas.microsoft.com/office/drawing/2014/main" id="{A41BB962-8275-312C-14CD-C5F4465406BF}"/>
              </a:ext>
            </a:extLst>
          </p:cNvPr>
          <p:cNvSpPr>
            <a:spLocks noGrp="1"/>
          </p:cNvSpPr>
          <p:nvPr>
            <p:ph type="title"/>
          </p:nvPr>
        </p:nvSpPr>
        <p:spPr/>
        <p:txBody>
          <a:bodyPr/>
          <a:lstStyle/>
          <a:p>
            <a:r>
              <a:rPr lang="en-US" dirty="0"/>
              <a:t>Troubleshooting audio problems</a:t>
            </a:r>
          </a:p>
        </p:txBody>
      </p:sp>
    </p:spTree>
    <p:extLst>
      <p:ext uri="{BB962C8B-B14F-4D97-AF65-F5344CB8AC3E}">
        <p14:creationId xmlns:p14="http://schemas.microsoft.com/office/powerpoint/2010/main" val="17450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6687C5-7511-7743-B429-3BDBE272F28B}" type="slidenum">
              <a:rPr lang="en-US" smtClean="0"/>
              <a:t>40</a:t>
            </a:fld>
            <a:endParaRPr lang="en-US"/>
          </a:p>
        </p:txBody>
      </p:sp>
      <p:sp>
        <p:nvSpPr>
          <p:cNvPr id="3" name="Text Placeholder 2"/>
          <p:cNvSpPr>
            <a:spLocks noGrp="1"/>
          </p:cNvSpPr>
          <p:nvPr>
            <p:ph type="body" idx="1"/>
          </p:nvPr>
        </p:nvSpPr>
        <p:spPr>
          <a:xfrm>
            <a:off x="489857" y="3429001"/>
            <a:ext cx="7609114" cy="2743200"/>
          </a:xfrm>
        </p:spPr>
        <p:txBody>
          <a:bodyPr>
            <a:normAutofit fontScale="70000" lnSpcReduction="20000"/>
          </a:bodyPr>
          <a:lstStyle/>
          <a:p>
            <a:r>
              <a:rPr lang="en-GB" dirty="0">
                <a:hlinkClick r:id="rId3"/>
              </a:rPr>
              <a:t>Email:  </a:t>
            </a:r>
            <a:endParaRPr lang="en-GB" dirty="0"/>
          </a:p>
          <a:p>
            <a:r>
              <a:rPr lang="en-GB" dirty="0">
                <a:hlinkClick r:id="rId4"/>
              </a:rPr>
              <a:t>louise.capener@Manchester.ac.uk</a:t>
            </a:r>
            <a:endParaRPr lang="en-GB" dirty="0"/>
          </a:p>
          <a:p>
            <a:r>
              <a:rPr lang="en-GB" dirty="0">
                <a:hlinkClick r:id="rId3"/>
              </a:rPr>
              <a:t>nadia.kennar@manchester.ac.uk</a:t>
            </a:r>
            <a:r>
              <a:rPr lang="en-GB" dirty="0"/>
              <a:t>, </a:t>
            </a:r>
          </a:p>
          <a:p>
            <a:endParaRPr lang="en-GB" dirty="0"/>
          </a:p>
          <a:p>
            <a:r>
              <a:rPr lang="en-GB" dirty="0"/>
              <a:t>Twitter:  </a:t>
            </a:r>
          </a:p>
          <a:p>
            <a:r>
              <a:rPr lang="en-GB" dirty="0"/>
              <a:t>@</a:t>
            </a:r>
            <a:r>
              <a:rPr lang="en-GB" dirty="0" err="1"/>
              <a:t>CapenerLouise</a:t>
            </a:r>
            <a:r>
              <a:rPr lang="en-GB" dirty="0"/>
              <a:t> </a:t>
            </a:r>
          </a:p>
          <a:p>
            <a:r>
              <a:rPr lang="en-GB" dirty="0"/>
              <a:t>@</a:t>
            </a:r>
            <a:r>
              <a:rPr lang="en-GB" dirty="0" err="1"/>
              <a:t>NadiaKennar</a:t>
            </a:r>
            <a:endParaRPr lang="en-GB" dirty="0"/>
          </a:p>
          <a:p>
            <a:r>
              <a:rPr lang="en-GB" dirty="0"/>
              <a:t>              </a:t>
            </a:r>
          </a:p>
          <a:p>
            <a:r>
              <a:rPr lang="en-GB" dirty="0"/>
              <a:t>  </a:t>
            </a:r>
          </a:p>
          <a:p>
            <a:endParaRPr lang="en-GB" dirty="0"/>
          </a:p>
        </p:txBody>
      </p:sp>
      <p:sp>
        <p:nvSpPr>
          <p:cNvPr id="2" name="Title 1"/>
          <p:cNvSpPr>
            <a:spLocks noGrp="1"/>
          </p:cNvSpPr>
          <p:nvPr>
            <p:ph type="title"/>
          </p:nvPr>
        </p:nvSpPr>
        <p:spPr>
          <a:xfrm>
            <a:off x="747960" y="2021746"/>
            <a:ext cx="5264150" cy="1061485"/>
          </a:xfrm>
        </p:spPr>
        <p:txBody>
          <a:bodyPr/>
          <a:lstStyle/>
          <a:p>
            <a:r>
              <a:rPr lang="en-US" dirty="0"/>
              <a:t>Thank You.</a:t>
            </a:r>
            <a:endParaRPr lang="en-GB" dirty="0"/>
          </a:p>
        </p:txBody>
      </p:sp>
    </p:spTree>
    <p:extLst>
      <p:ext uri="{BB962C8B-B14F-4D97-AF65-F5344CB8AC3E}">
        <p14:creationId xmlns:p14="http://schemas.microsoft.com/office/powerpoint/2010/main" val="121291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998E95-E091-BAD8-8175-CF1777754982}"/>
              </a:ext>
            </a:extLst>
          </p:cNvPr>
          <p:cNvSpPr txBox="1"/>
          <p:nvPr/>
        </p:nvSpPr>
        <p:spPr>
          <a:xfrm>
            <a:off x="528368" y="1590586"/>
            <a:ext cx="6105524" cy="2677656"/>
          </a:xfrm>
          <a:prstGeom prst="rect">
            <a:avLst/>
          </a:prstGeom>
          <a:noFill/>
        </p:spPr>
        <p:txBody>
          <a:bodyPr wrap="square">
            <a:spAutoFit/>
          </a:bodyPr>
          <a:lstStyle/>
          <a:p>
            <a:pPr algn="l" rtl="0" fontAlgn="base">
              <a:buFont typeface="Arial" panose="020B0604020202020204" pitchFamily="34" charset="0"/>
              <a:buChar char="•"/>
            </a:pPr>
            <a:r>
              <a:rPr lang="en-US" sz="2800" dirty="0">
                <a:solidFill>
                  <a:srgbClr val="212322"/>
                </a:solidFill>
                <a:latin typeface="Arial" panose="020B0604020202020204" pitchFamily="34" charset="0"/>
              </a:rPr>
              <a:t> Recap</a:t>
            </a:r>
          </a:p>
          <a:p>
            <a:pPr algn="l" rtl="0" fontAlgn="base">
              <a:buFont typeface="Arial" panose="020B0604020202020204" pitchFamily="34" charset="0"/>
              <a:buChar char="•"/>
            </a:pPr>
            <a:r>
              <a:rPr lang="en-US" sz="2800" b="0" i="0" u="none" strike="noStrike" dirty="0">
                <a:solidFill>
                  <a:srgbClr val="212322"/>
                </a:solidFill>
                <a:effectLst/>
                <a:latin typeface="Arial" panose="020B0604020202020204" pitchFamily="34" charset="0"/>
              </a:rPr>
              <a:t> What is clustering?</a:t>
            </a:r>
          </a:p>
          <a:p>
            <a:pPr algn="l" rtl="0" fontAlgn="base">
              <a:buFont typeface="Arial" panose="020B0604020202020204" pitchFamily="34" charset="0"/>
              <a:buChar char="•"/>
            </a:pPr>
            <a:r>
              <a:rPr lang="en-GB" sz="2800" b="0" i="0" u="none" strike="noStrike" dirty="0">
                <a:solidFill>
                  <a:srgbClr val="212322"/>
                </a:solidFill>
                <a:effectLst/>
                <a:latin typeface="Arial" panose="020B0604020202020204" pitchFamily="34" charset="0"/>
              </a:rPr>
              <a:t> Why bother with it?</a:t>
            </a:r>
          </a:p>
          <a:p>
            <a:pPr algn="l" rtl="0" fontAlgn="base">
              <a:buFont typeface="Arial" panose="020B0604020202020204" pitchFamily="34" charset="0"/>
              <a:buChar char="•"/>
            </a:pPr>
            <a:r>
              <a:rPr lang="en-GB" sz="2800" b="0" i="0" u="none" strike="noStrike" dirty="0">
                <a:solidFill>
                  <a:srgbClr val="212322"/>
                </a:solidFill>
                <a:effectLst/>
                <a:latin typeface="Arial" panose="020B0604020202020204" pitchFamily="34" charset="0"/>
              </a:rPr>
              <a:t> Types of clustering algorithms</a:t>
            </a:r>
          </a:p>
          <a:p>
            <a:pPr algn="l" rtl="0" fontAlgn="base">
              <a:buFont typeface="Arial" panose="020B0604020202020204" pitchFamily="34" charset="0"/>
              <a:buChar char="•"/>
            </a:pPr>
            <a:r>
              <a:rPr lang="en-GB" sz="2800" dirty="0">
                <a:solidFill>
                  <a:srgbClr val="212322"/>
                </a:solidFill>
                <a:latin typeface="Arial" panose="020B0604020202020204" pitchFamily="34" charset="0"/>
              </a:rPr>
              <a:t> K-Means</a:t>
            </a:r>
          </a:p>
          <a:p>
            <a:pPr algn="l" rtl="0" fontAlgn="base">
              <a:buFont typeface="Arial" panose="020B0604020202020204" pitchFamily="34" charset="0"/>
              <a:buChar char="•"/>
            </a:pPr>
            <a:r>
              <a:rPr lang="en-GB" sz="2800" b="0" i="0" u="none" strike="noStrike" dirty="0">
                <a:solidFill>
                  <a:srgbClr val="212322"/>
                </a:solidFill>
                <a:effectLst/>
                <a:latin typeface="Arial" panose="020B0604020202020204" pitchFamily="34" charset="0"/>
              </a:rPr>
              <a:t> Hierarchical clustering</a:t>
            </a:r>
          </a:p>
        </p:txBody>
      </p:sp>
      <p:sp>
        <p:nvSpPr>
          <p:cNvPr id="2" name="Title 1">
            <a:extLst>
              <a:ext uri="{FF2B5EF4-FFF2-40B4-BE49-F238E27FC236}">
                <a16:creationId xmlns:a16="http://schemas.microsoft.com/office/drawing/2014/main" id="{A4DE375F-01EA-A884-EC4C-30F3E82C3366}"/>
              </a:ext>
            </a:extLst>
          </p:cNvPr>
          <p:cNvSpPr>
            <a:spLocks noGrp="1"/>
          </p:cNvSpPr>
          <p:nvPr>
            <p:ph type="title"/>
          </p:nvPr>
        </p:nvSpPr>
        <p:spPr>
          <a:xfrm>
            <a:off x="528368" y="904277"/>
            <a:ext cx="9977271" cy="548819"/>
          </a:xfrm>
        </p:spPr>
        <p:txBody>
          <a:bodyPr/>
          <a:lstStyle/>
          <a:p>
            <a:r>
              <a:rPr lang="en-GB" sz="3600" dirty="0"/>
              <a:t>Outline</a:t>
            </a:r>
            <a:br>
              <a:rPr lang="en-GB" sz="3600" dirty="0">
                <a:solidFill>
                  <a:srgbClr val="212322"/>
                </a:solidFill>
              </a:rPr>
            </a:br>
            <a:endParaRPr lang="en-GB" sz="3600" dirty="0"/>
          </a:p>
        </p:txBody>
      </p:sp>
    </p:spTree>
    <p:extLst>
      <p:ext uri="{BB962C8B-B14F-4D97-AF65-F5344CB8AC3E}">
        <p14:creationId xmlns:p14="http://schemas.microsoft.com/office/powerpoint/2010/main" val="801666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7E4F7E-6517-BDF8-9559-B3D676799A04}"/>
              </a:ext>
            </a:extLst>
          </p:cNvPr>
          <p:cNvSpPr>
            <a:spLocks noGrp="1"/>
          </p:cNvSpPr>
          <p:nvPr>
            <p:ph type="sldNum" sz="quarter" idx="12"/>
          </p:nvPr>
        </p:nvSpPr>
        <p:spPr/>
        <p:txBody>
          <a:bodyPr/>
          <a:lstStyle/>
          <a:p>
            <a:fld id="{016687C5-7511-7743-B429-3BDBE272F28B}" type="slidenum">
              <a:rPr lang="en-US" smtClean="0"/>
              <a:t>6</a:t>
            </a:fld>
            <a:endParaRPr lang="en-US" dirty="0"/>
          </a:p>
        </p:txBody>
      </p:sp>
      <p:graphicFrame>
        <p:nvGraphicFramePr>
          <p:cNvPr id="4" name="Table 4">
            <a:extLst>
              <a:ext uri="{FF2B5EF4-FFF2-40B4-BE49-F238E27FC236}">
                <a16:creationId xmlns:a16="http://schemas.microsoft.com/office/drawing/2014/main" id="{5C3ED9D6-B080-1FD6-F3E2-087F6DF6C59B}"/>
              </a:ext>
            </a:extLst>
          </p:cNvPr>
          <p:cNvGraphicFramePr>
            <a:graphicFrameLocks noGrp="1"/>
          </p:cNvGraphicFramePr>
          <p:nvPr>
            <p:extLst>
              <p:ext uri="{D42A27DB-BD31-4B8C-83A1-F6EECF244321}">
                <p14:modId xmlns:p14="http://schemas.microsoft.com/office/powerpoint/2010/main" val="2149491384"/>
              </p:ext>
            </p:extLst>
          </p:nvPr>
        </p:nvGraphicFramePr>
        <p:xfrm>
          <a:off x="1663597" y="1462653"/>
          <a:ext cx="8128000" cy="367284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373747158"/>
                    </a:ext>
                  </a:extLst>
                </a:gridCol>
                <a:gridCol w="4064000">
                  <a:extLst>
                    <a:ext uri="{9D8B030D-6E8A-4147-A177-3AD203B41FA5}">
                      <a16:colId xmlns:a16="http://schemas.microsoft.com/office/drawing/2014/main" val="44174950"/>
                    </a:ext>
                  </a:extLst>
                </a:gridCol>
              </a:tblGrid>
              <a:tr h="355719">
                <a:tc>
                  <a:txBody>
                    <a:bodyPr/>
                    <a:lstStyle/>
                    <a:p>
                      <a:r>
                        <a:rPr lang="en-US" dirty="0"/>
                        <a:t>Supervised learning</a:t>
                      </a:r>
                    </a:p>
                  </a:txBody>
                  <a:tcPr/>
                </a:tc>
                <a:tc>
                  <a:txBody>
                    <a:bodyPr/>
                    <a:lstStyle/>
                    <a:p>
                      <a:r>
                        <a:rPr lang="en-US" dirty="0"/>
                        <a:t>Unsupervised learning</a:t>
                      </a:r>
                    </a:p>
                  </a:txBody>
                  <a:tcPr/>
                </a:tc>
                <a:extLst>
                  <a:ext uri="{0D108BD9-81ED-4DB2-BD59-A6C34878D82A}">
                    <a16:rowId xmlns:a16="http://schemas.microsoft.com/office/drawing/2014/main" val="2767831519"/>
                  </a:ext>
                </a:extLst>
              </a:tr>
              <a:tr h="370840">
                <a:tc>
                  <a:txBody>
                    <a:bodyPr/>
                    <a:lstStyle/>
                    <a:p>
                      <a:r>
                        <a:rPr lang="en-US" dirty="0"/>
                        <a:t>Input data is labelled </a:t>
                      </a:r>
                    </a:p>
                  </a:txBody>
                  <a:tcPr/>
                </a:tc>
                <a:tc>
                  <a:txBody>
                    <a:bodyPr/>
                    <a:lstStyle/>
                    <a:p>
                      <a:r>
                        <a:rPr lang="en-US" dirty="0"/>
                        <a:t>Input data is </a:t>
                      </a:r>
                      <a:r>
                        <a:rPr lang="en-US" dirty="0" err="1"/>
                        <a:t>unlabelled</a:t>
                      </a:r>
                      <a:endParaRPr lang="en-US" dirty="0"/>
                    </a:p>
                  </a:txBody>
                  <a:tcPr/>
                </a:tc>
                <a:extLst>
                  <a:ext uri="{0D108BD9-81ED-4DB2-BD59-A6C34878D82A}">
                    <a16:rowId xmlns:a16="http://schemas.microsoft.com/office/drawing/2014/main" val="3083270551"/>
                  </a:ext>
                </a:extLst>
              </a:tr>
              <a:tr h="370840">
                <a:tc>
                  <a:txBody>
                    <a:bodyPr/>
                    <a:lstStyle/>
                    <a:p>
                      <a:r>
                        <a:rPr lang="en-US" dirty="0"/>
                        <a:t>Data is classified based on the training dataset</a:t>
                      </a:r>
                    </a:p>
                  </a:txBody>
                  <a:tcPr/>
                </a:tc>
                <a:tc>
                  <a:txBody>
                    <a:bodyPr/>
                    <a:lstStyle/>
                    <a:p>
                      <a:r>
                        <a:rPr lang="en-US" dirty="0"/>
                        <a:t>Assigns properties of given data to classify it</a:t>
                      </a:r>
                    </a:p>
                  </a:txBody>
                  <a:tcPr/>
                </a:tc>
                <a:extLst>
                  <a:ext uri="{0D108BD9-81ED-4DB2-BD59-A6C34878D82A}">
                    <a16:rowId xmlns:a16="http://schemas.microsoft.com/office/drawing/2014/main" val="4035925119"/>
                  </a:ext>
                </a:extLst>
              </a:tr>
              <a:tr h="370840">
                <a:tc>
                  <a:txBody>
                    <a:bodyPr/>
                    <a:lstStyle/>
                    <a:p>
                      <a:r>
                        <a:rPr lang="en-US" dirty="0"/>
                        <a:t>Divided into Regression and Classification</a:t>
                      </a:r>
                    </a:p>
                  </a:txBody>
                  <a:tcPr/>
                </a:tc>
                <a:tc>
                  <a:txBody>
                    <a:bodyPr/>
                    <a:lstStyle/>
                    <a:p>
                      <a:r>
                        <a:rPr lang="en-US" dirty="0"/>
                        <a:t>Divided into </a:t>
                      </a:r>
                      <a:r>
                        <a:rPr lang="en-US" dirty="0">
                          <a:highlight>
                            <a:srgbClr val="FFFF00"/>
                          </a:highlight>
                        </a:rPr>
                        <a:t>Clustering</a:t>
                      </a:r>
                      <a:r>
                        <a:rPr lang="en-US" dirty="0"/>
                        <a:t> and Association</a:t>
                      </a:r>
                    </a:p>
                  </a:txBody>
                  <a:tcPr/>
                </a:tc>
                <a:extLst>
                  <a:ext uri="{0D108BD9-81ED-4DB2-BD59-A6C34878D82A}">
                    <a16:rowId xmlns:a16="http://schemas.microsoft.com/office/drawing/2014/main" val="2105210601"/>
                  </a:ext>
                </a:extLst>
              </a:tr>
              <a:tr h="370840">
                <a:tc>
                  <a:txBody>
                    <a:bodyPr/>
                    <a:lstStyle/>
                    <a:p>
                      <a:r>
                        <a:rPr lang="en-US" dirty="0"/>
                        <a:t>Used for prediction </a:t>
                      </a:r>
                    </a:p>
                  </a:txBody>
                  <a:tcPr/>
                </a:tc>
                <a:tc>
                  <a:txBody>
                    <a:bodyPr/>
                    <a:lstStyle/>
                    <a:p>
                      <a:r>
                        <a:rPr lang="en-US" dirty="0"/>
                        <a:t>Used for analysis</a:t>
                      </a:r>
                    </a:p>
                  </a:txBody>
                  <a:tcPr/>
                </a:tc>
                <a:extLst>
                  <a:ext uri="{0D108BD9-81ED-4DB2-BD59-A6C34878D82A}">
                    <a16:rowId xmlns:a16="http://schemas.microsoft.com/office/drawing/2014/main" val="3826519087"/>
                  </a:ext>
                </a:extLst>
              </a:tr>
              <a:tr h="370840">
                <a:tc>
                  <a:txBody>
                    <a:bodyPr/>
                    <a:lstStyle/>
                    <a:p>
                      <a:r>
                        <a:rPr lang="en-US" dirty="0"/>
                        <a:t>Algorithms include: decision trees, logistic regressions, support vector machine</a:t>
                      </a:r>
                    </a:p>
                  </a:txBody>
                  <a:tcPr/>
                </a:tc>
                <a:tc>
                  <a:txBody>
                    <a:bodyPr/>
                    <a:lstStyle/>
                    <a:p>
                      <a:r>
                        <a:rPr lang="en-US" dirty="0"/>
                        <a:t>Algorithms include: k-means clustering, hierarchical clustering, </a:t>
                      </a:r>
                      <a:r>
                        <a:rPr lang="en-US" dirty="0" err="1"/>
                        <a:t>apriori</a:t>
                      </a:r>
                      <a:r>
                        <a:rPr lang="en-US" dirty="0"/>
                        <a:t> algorithm</a:t>
                      </a:r>
                    </a:p>
                  </a:txBody>
                  <a:tcPr/>
                </a:tc>
                <a:extLst>
                  <a:ext uri="{0D108BD9-81ED-4DB2-BD59-A6C34878D82A}">
                    <a16:rowId xmlns:a16="http://schemas.microsoft.com/office/drawing/2014/main" val="3743977671"/>
                  </a:ext>
                </a:extLst>
              </a:tr>
              <a:tr h="370840">
                <a:tc>
                  <a:txBody>
                    <a:bodyPr/>
                    <a:lstStyle/>
                    <a:p>
                      <a:r>
                        <a:rPr lang="en-US" dirty="0"/>
                        <a:t>A known number of classes</a:t>
                      </a:r>
                    </a:p>
                  </a:txBody>
                  <a:tcPr/>
                </a:tc>
                <a:tc>
                  <a:txBody>
                    <a:bodyPr/>
                    <a:lstStyle/>
                    <a:p>
                      <a:r>
                        <a:rPr lang="en-US" dirty="0"/>
                        <a:t>An unknown number of classes</a:t>
                      </a:r>
                    </a:p>
                  </a:txBody>
                  <a:tcPr/>
                </a:tc>
                <a:extLst>
                  <a:ext uri="{0D108BD9-81ED-4DB2-BD59-A6C34878D82A}">
                    <a16:rowId xmlns:a16="http://schemas.microsoft.com/office/drawing/2014/main" val="4255742622"/>
                  </a:ext>
                </a:extLst>
              </a:tr>
            </a:tbl>
          </a:graphicData>
        </a:graphic>
      </p:graphicFrame>
      <p:sp>
        <p:nvSpPr>
          <p:cNvPr id="3" name="Title 2">
            <a:extLst>
              <a:ext uri="{FF2B5EF4-FFF2-40B4-BE49-F238E27FC236}">
                <a16:creationId xmlns:a16="http://schemas.microsoft.com/office/drawing/2014/main" id="{D725AAB3-D0B9-0CDA-46C0-A1B230A370B6}"/>
              </a:ext>
            </a:extLst>
          </p:cNvPr>
          <p:cNvSpPr>
            <a:spLocks noGrp="1"/>
          </p:cNvSpPr>
          <p:nvPr>
            <p:ph type="title"/>
          </p:nvPr>
        </p:nvSpPr>
        <p:spPr>
          <a:xfrm>
            <a:off x="465667" y="314325"/>
            <a:ext cx="9977271" cy="548819"/>
          </a:xfrm>
        </p:spPr>
        <p:txBody>
          <a:bodyPr/>
          <a:lstStyle/>
          <a:p>
            <a:r>
              <a:rPr lang="en-US" dirty="0"/>
              <a:t>Recap  </a:t>
            </a:r>
          </a:p>
        </p:txBody>
      </p:sp>
    </p:spTree>
    <p:extLst>
      <p:ext uri="{BB962C8B-B14F-4D97-AF65-F5344CB8AC3E}">
        <p14:creationId xmlns:p14="http://schemas.microsoft.com/office/powerpoint/2010/main" val="259614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D7F271-EAAB-406B-31FE-A8ED8C666314}"/>
              </a:ext>
            </a:extLst>
          </p:cNvPr>
          <p:cNvSpPr>
            <a:spLocks noGrp="1"/>
          </p:cNvSpPr>
          <p:nvPr>
            <p:ph type="sldNum" sz="quarter" idx="12"/>
          </p:nvPr>
        </p:nvSpPr>
        <p:spPr/>
        <p:txBody>
          <a:bodyPr/>
          <a:lstStyle/>
          <a:p>
            <a:fld id="{016687C5-7511-7743-B429-3BDBE272F28B}" type="slidenum">
              <a:rPr lang="en-US" smtClean="0"/>
              <a:t>7</a:t>
            </a:fld>
            <a:endParaRPr lang="en-US" dirty="0"/>
          </a:p>
        </p:txBody>
      </p:sp>
      <p:pic>
        <p:nvPicPr>
          <p:cNvPr id="1026" name="Picture 2" descr="How Google Bot Uses Javascript?">
            <a:extLst>
              <a:ext uri="{FF2B5EF4-FFF2-40B4-BE49-F238E27FC236}">
                <a16:creationId xmlns:a16="http://schemas.microsoft.com/office/drawing/2014/main" id="{DAB1C242-7224-F986-8579-14CBCDA5AF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69" t="21549" r="23580"/>
          <a:stretch/>
        </p:blipFill>
        <p:spPr bwMode="auto">
          <a:xfrm>
            <a:off x="6585124" y="4385386"/>
            <a:ext cx="2399811" cy="197096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descr="Purple arrow pointing to a 3D graph on the right">
            <a:extLst>
              <a:ext uri="{FF2B5EF4-FFF2-40B4-BE49-F238E27FC236}">
                <a16:creationId xmlns:a16="http://schemas.microsoft.com/office/drawing/2014/main" id="{752EDC9B-4F78-9F9C-C43D-E86841CE1251}"/>
              </a:ext>
            </a:extLst>
          </p:cNvPr>
          <p:cNvSpPr/>
          <p:nvPr/>
        </p:nvSpPr>
        <p:spPr>
          <a:xfrm>
            <a:off x="5606877" y="5066068"/>
            <a:ext cx="357351" cy="3048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8" name="Table 5">
            <a:extLst>
              <a:ext uri="{FF2B5EF4-FFF2-40B4-BE49-F238E27FC236}">
                <a16:creationId xmlns:a16="http://schemas.microsoft.com/office/drawing/2014/main" id="{B2ADC504-E04E-A297-A06E-9F9BE255B1CD}"/>
              </a:ext>
            </a:extLst>
          </p:cNvPr>
          <p:cNvGraphicFramePr>
            <a:graphicFrameLocks noGrp="1"/>
          </p:cNvGraphicFramePr>
          <p:nvPr>
            <p:extLst>
              <p:ext uri="{D42A27DB-BD31-4B8C-83A1-F6EECF244321}">
                <p14:modId xmlns:p14="http://schemas.microsoft.com/office/powerpoint/2010/main" val="606331992"/>
              </p:ext>
            </p:extLst>
          </p:nvPr>
        </p:nvGraphicFramePr>
        <p:xfrm>
          <a:off x="334536" y="4075351"/>
          <a:ext cx="4072436" cy="2608600"/>
        </p:xfrm>
        <a:graphic>
          <a:graphicData uri="http://schemas.openxmlformats.org/drawingml/2006/table">
            <a:tbl>
              <a:tblPr firstRow="1" bandRow="1">
                <a:tableStyleId>{21E4AEA4-8DFA-4A89-87EB-49C32662AFE0}</a:tableStyleId>
              </a:tblPr>
              <a:tblGrid>
                <a:gridCol w="849442">
                  <a:extLst>
                    <a:ext uri="{9D8B030D-6E8A-4147-A177-3AD203B41FA5}">
                      <a16:colId xmlns:a16="http://schemas.microsoft.com/office/drawing/2014/main" val="1474951180"/>
                    </a:ext>
                  </a:extLst>
                </a:gridCol>
                <a:gridCol w="849442">
                  <a:extLst>
                    <a:ext uri="{9D8B030D-6E8A-4147-A177-3AD203B41FA5}">
                      <a16:colId xmlns:a16="http://schemas.microsoft.com/office/drawing/2014/main" val="1281358635"/>
                    </a:ext>
                  </a:extLst>
                </a:gridCol>
                <a:gridCol w="1287117">
                  <a:extLst>
                    <a:ext uri="{9D8B030D-6E8A-4147-A177-3AD203B41FA5}">
                      <a16:colId xmlns:a16="http://schemas.microsoft.com/office/drawing/2014/main" val="3707627834"/>
                    </a:ext>
                  </a:extLst>
                </a:gridCol>
                <a:gridCol w="1086435">
                  <a:extLst>
                    <a:ext uri="{9D8B030D-6E8A-4147-A177-3AD203B41FA5}">
                      <a16:colId xmlns:a16="http://schemas.microsoft.com/office/drawing/2014/main" val="3333654050"/>
                    </a:ext>
                  </a:extLst>
                </a:gridCol>
              </a:tblGrid>
              <a:tr h="708578">
                <a:tc>
                  <a:txBody>
                    <a:bodyPr/>
                    <a:lstStyle/>
                    <a:p>
                      <a:r>
                        <a:rPr lang="en-US" sz="1400" dirty="0"/>
                        <a:t>Dps</a:t>
                      </a:r>
                    </a:p>
                  </a:txBody>
                  <a:tcPr/>
                </a:tc>
                <a:tc>
                  <a:txBody>
                    <a:bodyPr/>
                    <a:lstStyle/>
                    <a:p>
                      <a:r>
                        <a:rPr lang="en-US" sz="1400" dirty="0"/>
                        <a:t>Sepal length (cm)</a:t>
                      </a:r>
                    </a:p>
                  </a:txBody>
                  <a:tcPr/>
                </a:tc>
                <a:tc>
                  <a:txBody>
                    <a:bodyPr/>
                    <a:lstStyle/>
                    <a:p>
                      <a:r>
                        <a:rPr lang="en-US" sz="1400" dirty="0"/>
                        <a:t>Petal length (cm)</a:t>
                      </a:r>
                    </a:p>
                  </a:txBody>
                  <a:tcPr/>
                </a:tc>
                <a:tc>
                  <a:txBody>
                    <a:bodyPr/>
                    <a:lstStyle/>
                    <a:p>
                      <a:r>
                        <a:rPr lang="en-US" sz="1400" dirty="0"/>
                        <a:t>Petal width (cm)</a:t>
                      </a:r>
                    </a:p>
                  </a:txBody>
                  <a:tcPr/>
                </a:tc>
                <a:extLst>
                  <a:ext uri="{0D108BD9-81ED-4DB2-BD59-A6C34878D82A}">
                    <a16:rowId xmlns:a16="http://schemas.microsoft.com/office/drawing/2014/main" val="3168541557"/>
                  </a:ext>
                </a:extLst>
              </a:tr>
              <a:tr h="375416">
                <a:tc>
                  <a:txBody>
                    <a:bodyPr/>
                    <a:lstStyle/>
                    <a:p>
                      <a:r>
                        <a:rPr lang="en-US" sz="1400" dirty="0">
                          <a:solidFill>
                            <a:srgbClr val="212322"/>
                          </a:solidFill>
                        </a:rPr>
                        <a:t>A</a:t>
                      </a:r>
                    </a:p>
                  </a:txBody>
                  <a:tcPr/>
                </a:tc>
                <a:tc>
                  <a:txBody>
                    <a:bodyPr/>
                    <a:lstStyle/>
                    <a:p>
                      <a:r>
                        <a:rPr lang="en-US" sz="1400" dirty="0">
                          <a:solidFill>
                            <a:srgbClr val="212322"/>
                          </a:solidFill>
                        </a:rPr>
                        <a:t>3.5</a:t>
                      </a:r>
                    </a:p>
                  </a:txBody>
                  <a:tcPr/>
                </a:tc>
                <a:tc>
                  <a:txBody>
                    <a:bodyPr/>
                    <a:lstStyle/>
                    <a:p>
                      <a:r>
                        <a:rPr lang="en-US" sz="1400" dirty="0">
                          <a:solidFill>
                            <a:srgbClr val="212322"/>
                          </a:solidFill>
                        </a:rPr>
                        <a:t>1.4</a:t>
                      </a:r>
                    </a:p>
                  </a:txBody>
                  <a:tcPr/>
                </a:tc>
                <a:tc>
                  <a:txBody>
                    <a:bodyPr/>
                    <a:lstStyle/>
                    <a:p>
                      <a:r>
                        <a:rPr lang="en-US" sz="1400" dirty="0">
                          <a:solidFill>
                            <a:srgbClr val="212322"/>
                          </a:solidFill>
                        </a:rPr>
                        <a:t>0.2</a:t>
                      </a:r>
                    </a:p>
                  </a:txBody>
                  <a:tcPr/>
                </a:tc>
                <a:extLst>
                  <a:ext uri="{0D108BD9-81ED-4DB2-BD59-A6C34878D82A}">
                    <a16:rowId xmlns:a16="http://schemas.microsoft.com/office/drawing/2014/main" val="2837019051"/>
                  </a:ext>
                </a:extLst>
              </a:tr>
              <a:tr h="375416">
                <a:tc>
                  <a:txBody>
                    <a:bodyPr/>
                    <a:lstStyle/>
                    <a:p>
                      <a:r>
                        <a:rPr lang="en-US" sz="1400" dirty="0">
                          <a:solidFill>
                            <a:srgbClr val="212322"/>
                          </a:solidFill>
                        </a:rPr>
                        <a:t>B</a:t>
                      </a:r>
                    </a:p>
                  </a:txBody>
                  <a:tcPr/>
                </a:tc>
                <a:tc>
                  <a:txBody>
                    <a:bodyPr/>
                    <a:lstStyle/>
                    <a:p>
                      <a:r>
                        <a:rPr lang="en-US" sz="1400" dirty="0">
                          <a:solidFill>
                            <a:srgbClr val="212322"/>
                          </a:solidFill>
                        </a:rPr>
                        <a:t>3.2</a:t>
                      </a:r>
                    </a:p>
                  </a:txBody>
                  <a:tcPr/>
                </a:tc>
                <a:tc>
                  <a:txBody>
                    <a:bodyPr/>
                    <a:lstStyle/>
                    <a:p>
                      <a:r>
                        <a:rPr lang="en-US" sz="1400" dirty="0">
                          <a:solidFill>
                            <a:srgbClr val="212322"/>
                          </a:solidFill>
                        </a:rPr>
                        <a:t>5.7</a:t>
                      </a:r>
                    </a:p>
                  </a:txBody>
                  <a:tcPr/>
                </a:tc>
                <a:tc>
                  <a:txBody>
                    <a:bodyPr/>
                    <a:lstStyle/>
                    <a:p>
                      <a:r>
                        <a:rPr lang="en-US" sz="1400" dirty="0">
                          <a:solidFill>
                            <a:srgbClr val="212322"/>
                          </a:solidFill>
                        </a:rPr>
                        <a:t>2.3</a:t>
                      </a:r>
                    </a:p>
                  </a:txBody>
                  <a:tcPr/>
                </a:tc>
                <a:extLst>
                  <a:ext uri="{0D108BD9-81ED-4DB2-BD59-A6C34878D82A}">
                    <a16:rowId xmlns:a16="http://schemas.microsoft.com/office/drawing/2014/main" val="1859681478"/>
                  </a:ext>
                </a:extLst>
              </a:tr>
              <a:tr h="375416">
                <a:tc>
                  <a:txBody>
                    <a:bodyPr/>
                    <a:lstStyle/>
                    <a:p>
                      <a:r>
                        <a:rPr lang="en-US" sz="1400" dirty="0">
                          <a:solidFill>
                            <a:srgbClr val="212322"/>
                          </a:solidFill>
                        </a:rPr>
                        <a:t>C</a:t>
                      </a:r>
                    </a:p>
                  </a:txBody>
                  <a:tcPr/>
                </a:tc>
                <a:tc>
                  <a:txBody>
                    <a:bodyPr/>
                    <a:lstStyle/>
                    <a:p>
                      <a:r>
                        <a:rPr lang="en-US" sz="1400" dirty="0">
                          <a:solidFill>
                            <a:srgbClr val="212322"/>
                          </a:solidFill>
                        </a:rPr>
                        <a:t>3.2</a:t>
                      </a:r>
                    </a:p>
                  </a:txBody>
                  <a:tcPr/>
                </a:tc>
                <a:tc>
                  <a:txBody>
                    <a:bodyPr/>
                    <a:lstStyle/>
                    <a:p>
                      <a:r>
                        <a:rPr lang="en-US" sz="1400" dirty="0">
                          <a:solidFill>
                            <a:srgbClr val="212322"/>
                          </a:solidFill>
                        </a:rPr>
                        <a:t>5.9</a:t>
                      </a:r>
                    </a:p>
                  </a:txBody>
                  <a:tcPr/>
                </a:tc>
                <a:tc>
                  <a:txBody>
                    <a:bodyPr/>
                    <a:lstStyle/>
                    <a:p>
                      <a:r>
                        <a:rPr lang="en-US" sz="1400" dirty="0">
                          <a:solidFill>
                            <a:srgbClr val="212322"/>
                          </a:solidFill>
                        </a:rPr>
                        <a:t>2.3</a:t>
                      </a:r>
                    </a:p>
                  </a:txBody>
                  <a:tcPr/>
                </a:tc>
                <a:extLst>
                  <a:ext uri="{0D108BD9-81ED-4DB2-BD59-A6C34878D82A}">
                    <a16:rowId xmlns:a16="http://schemas.microsoft.com/office/drawing/2014/main" val="3299594927"/>
                  </a:ext>
                </a:extLst>
              </a:tr>
              <a:tr h="375416">
                <a:tc>
                  <a:txBody>
                    <a:bodyPr/>
                    <a:lstStyle/>
                    <a:p>
                      <a:r>
                        <a:rPr lang="en-US" sz="1400" dirty="0">
                          <a:solidFill>
                            <a:srgbClr val="212322"/>
                          </a:solidFill>
                        </a:rPr>
                        <a:t>D</a:t>
                      </a:r>
                    </a:p>
                  </a:txBody>
                  <a:tcPr/>
                </a:tc>
                <a:tc>
                  <a:txBody>
                    <a:bodyPr/>
                    <a:lstStyle/>
                    <a:p>
                      <a:r>
                        <a:rPr lang="en-US" sz="1400" dirty="0">
                          <a:solidFill>
                            <a:srgbClr val="212322"/>
                          </a:solidFill>
                        </a:rPr>
                        <a:t>2.9</a:t>
                      </a:r>
                    </a:p>
                  </a:txBody>
                  <a:tcPr/>
                </a:tc>
                <a:tc>
                  <a:txBody>
                    <a:bodyPr/>
                    <a:lstStyle/>
                    <a:p>
                      <a:r>
                        <a:rPr lang="en-US" sz="1400" dirty="0">
                          <a:solidFill>
                            <a:srgbClr val="212322"/>
                          </a:solidFill>
                        </a:rPr>
                        <a:t>4.7</a:t>
                      </a:r>
                    </a:p>
                  </a:txBody>
                  <a:tcPr/>
                </a:tc>
                <a:tc>
                  <a:txBody>
                    <a:bodyPr/>
                    <a:lstStyle/>
                    <a:p>
                      <a:r>
                        <a:rPr lang="en-US" sz="1400" dirty="0">
                          <a:solidFill>
                            <a:srgbClr val="212322"/>
                          </a:solidFill>
                        </a:rPr>
                        <a:t>1.4</a:t>
                      </a:r>
                    </a:p>
                  </a:txBody>
                  <a:tcPr/>
                </a:tc>
                <a:extLst>
                  <a:ext uri="{0D108BD9-81ED-4DB2-BD59-A6C34878D82A}">
                    <a16:rowId xmlns:a16="http://schemas.microsoft.com/office/drawing/2014/main" val="1501867344"/>
                  </a:ext>
                </a:extLst>
              </a:tr>
              <a:tr h="375416">
                <a:tc>
                  <a:txBody>
                    <a:bodyPr/>
                    <a:lstStyle/>
                    <a:p>
                      <a:r>
                        <a:rPr lang="en-US" sz="1400" dirty="0">
                          <a:solidFill>
                            <a:srgbClr val="212322"/>
                          </a:solidFill>
                        </a:rPr>
                        <a:t>E</a:t>
                      </a:r>
                    </a:p>
                  </a:txBody>
                  <a:tcPr/>
                </a:tc>
                <a:tc>
                  <a:txBody>
                    <a:bodyPr/>
                    <a:lstStyle/>
                    <a:p>
                      <a:r>
                        <a:rPr lang="en-US" sz="1400" dirty="0">
                          <a:solidFill>
                            <a:srgbClr val="212322"/>
                          </a:solidFill>
                        </a:rPr>
                        <a:t>3.7</a:t>
                      </a:r>
                    </a:p>
                  </a:txBody>
                  <a:tcPr/>
                </a:tc>
                <a:tc>
                  <a:txBody>
                    <a:bodyPr/>
                    <a:lstStyle/>
                    <a:p>
                      <a:r>
                        <a:rPr lang="en-US" sz="1400" dirty="0">
                          <a:solidFill>
                            <a:srgbClr val="212322"/>
                          </a:solidFill>
                        </a:rPr>
                        <a:t>1.5</a:t>
                      </a:r>
                    </a:p>
                  </a:txBody>
                  <a:tcPr/>
                </a:tc>
                <a:tc>
                  <a:txBody>
                    <a:bodyPr/>
                    <a:lstStyle/>
                    <a:p>
                      <a:r>
                        <a:rPr lang="en-US" sz="1400" dirty="0">
                          <a:solidFill>
                            <a:srgbClr val="212322"/>
                          </a:solidFill>
                        </a:rPr>
                        <a:t>0.4</a:t>
                      </a:r>
                    </a:p>
                  </a:txBody>
                  <a:tcPr/>
                </a:tc>
                <a:extLst>
                  <a:ext uri="{0D108BD9-81ED-4DB2-BD59-A6C34878D82A}">
                    <a16:rowId xmlns:a16="http://schemas.microsoft.com/office/drawing/2014/main" val="186280692"/>
                  </a:ext>
                </a:extLst>
              </a:tr>
            </a:tbl>
          </a:graphicData>
        </a:graphic>
      </p:graphicFrame>
      <p:sp>
        <p:nvSpPr>
          <p:cNvPr id="6" name="TextBox 5">
            <a:extLst>
              <a:ext uri="{FF2B5EF4-FFF2-40B4-BE49-F238E27FC236}">
                <a16:creationId xmlns:a16="http://schemas.microsoft.com/office/drawing/2014/main" id="{C9CFF987-7F92-90E6-6769-20EA57B068EA}"/>
              </a:ext>
            </a:extLst>
          </p:cNvPr>
          <p:cNvSpPr txBox="1"/>
          <p:nvPr/>
        </p:nvSpPr>
        <p:spPr>
          <a:xfrm>
            <a:off x="334536" y="3570307"/>
            <a:ext cx="5144725" cy="369332"/>
          </a:xfrm>
          <a:prstGeom prst="rect">
            <a:avLst/>
          </a:prstGeom>
          <a:noFill/>
        </p:spPr>
        <p:txBody>
          <a:bodyPr wrap="square" rtlCol="0">
            <a:spAutoFit/>
          </a:bodyPr>
          <a:lstStyle/>
          <a:p>
            <a:r>
              <a:rPr lang="en-US" dirty="0">
                <a:solidFill>
                  <a:schemeClr val="tx2"/>
                </a:solidFill>
              </a:rPr>
              <a:t>Unsupervised learning: used for analysis</a:t>
            </a:r>
          </a:p>
        </p:txBody>
      </p:sp>
      <p:graphicFrame>
        <p:nvGraphicFramePr>
          <p:cNvPr id="5" name="Table 5">
            <a:extLst>
              <a:ext uri="{FF2B5EF4-FFF2-40B4-BE49-F238E27FC236}">
                <a16:creationId xmlns:a16="http://schemas.microsoft.com/office/drawing/2014/main" id="{4BC5CFD6-E8F1-7D53-A665-A9B9B50AEFEF}"/>
              </a:ext>
            </a:extLst>
          </p:cNvPr>
          <p:cNvGraphicFramePr>
            <a:graphicFrameLocks noGrp="1"/>
          </p:cNvGraphicFramePr>
          <p:nvPr>
            <p:extLst>
              <p:ext uri="{D42A27DB-BD31-4B8C-83A1-F6EECF244321}">
                <p14:modId xmlns:p14="http://schemas.microsoft.com/office/powerpoint/2010/main" val="2877114514"/>
              </p:ext>
            </p:extLst>
          </p:nvPr>
        </p:nvGraphicFramePr>
        <p:xfrm>
          <a:off x="5710509" y="448205"/>
          <a:ext cx="5715698" cy="3029798"/>
        </p:xfrm>
        <a:graphic>
          <a:graphicData uri="http://schemas.openxmlformats.org/drawingml/2006/table">
            <a:tbl>
              <a:tblPr firstRow="1" bandRow="1">
                <a:tableStyleId>{21E4AEA4-8DFA-4A89-87EB-49C32662AFE0}</a:tableStyleId>
              </a:tblPr>
              <a:tblGrid>
                <a:gridCol w="637192">
                  <a:extLst>
                    <a:ext uri="{9D8B030D-6E8A-4147-A177-3AD203B41FA5}">
                      <a16:colId xmlns:a16="http://schemas.microsoft.com/office/drawing/2014/main" val="3209544979"/>
                    </a:ext>
                  </a:extLst>
                </a:gridCol>
                <a:gridCol w="1123161">
                  <a:extLst>
                    <a:ext uri="{9D8B030D-6E8A-4147-A177-3AD203B41FA5}">
                      <a16:colId xmlns:a16="http://schemas.microsoft.com/office/drawing/2014/main" val="1281358635"/>
                    </a:ext>
                  </a:extLst>
                </a:gridCol>
                <a:gridCol w="1333686">
                  <a:extLst>
                    <a:ext uri="{9D8B030D-6E8A-4147-A177-3AD203B41FA5}">
                      <a16:colId xmlns:a16="http://schemas.microsoft.com/office/drawing/2014/main" val="3707627834"/>
                    </a:ext>
                  </a:extLst>
                </a:gridCol>
                <a:gridCol w="1125743">
                  <a:extLst>
                    <a:ext uri="{9D8B030D-6E8A-4147-A177-3AD203B41FA5}">
                      <a16:colId xmlns:a16="http://schemas.microsoft.com/office/drawing/2014/main" val="3333654050"/>
                    </a:ext>
                  </a:extLst>
                </a:gridCol>
                <a:gridCol w="1495916">
                  <a:extLst>
                    <a:ext uri="{9D8B030D-6E8A-4147-A177-3AD203B41FA5}">
                      <a16:colId xmlns:a16="http://schemas.microsoft.com/office/drawing/2014/main" val="4032954460"/>
                    </a:ext>
                  </a:extLst>
                </a:gridCol>
              </a:tblGrid>
              <a:tr h="784313">
                <a:tc>
                  <a:txBody>
                    <a:bodyPr/>
                    <a:lstStyle/>
                    <a:p>
                      <a:r>
                        <a:rPr lang="en-US" sz="1400" dirty="0"/>
                        <a:t>Dps</a:t>
                      </a:r>
                    </a:p>
                  </a:txBody>
                  <a:tcPr/>
                </a:tc>
                <a:tc>
                  <a:txBody>
                    <a:bodyPr/>
                    <a:lstStyle/>
                    <a:p>
                      <a:r>
                        <a:rPr lang="en-US" sz="1400" dirty="0"/>
                        <a:t>Sepal length (cm)</a:t>
                      </a:r>
                    </a:p>
                  </a:txBody>
                  <a:tcPr/>
                </a:tc>
                <a:tc>
                  <a:txBody>
                    <a:bodyPr/>
                    <a:lstStyle/>
                    <a:p>
                      <a:r>
                        <a:rPr lang="en-US" sz="1400" dirty="0"/>
                        <a:t>Petal length (cm)</a:t>
                      </a:r>
                    </a:p>
                  </a:txBody>
                  <a:tcPr/>
                </a:tc>
                <a:tc>
                  <a:txBody>
                    <a:bodyPr/>
                    <a:lstStyle/>
                    <a:p>
                      <a:r>
                        <a:rPr lang="en-US" sz="1400" dirty="0"/>
                        <a:t>Petal width (cm)</a:t>
                      </a:r>
                    </a:p>
                  </a:txBody>
                  <a:tcPr/>
                </a:tc>
                <a:tc>
                  <a:txBody>
                    <a:bodyPr/>
                    <a:lstStyle/>
                    <a:p>
                      <a:r>
                        <a:rPr lang="en-US" sz="1400" dirty="0"/>
                        <a:t>Species</a:t>
                      </a:r>
                    </a:p>
                  </a:txBody>
                  <a:tcPr/>
                </a:tc>
                <a:extLst>
                  <a:ext uri="{0D108BD9-81ED-4DB2-BD59-A6C34878D82A}">
                    <a16:rowId xmlns:a16="http://schemas.microsoft.com/office/drawing/2014/main" val="3168541557"/>
                  </a:ext>
                </a:extLst>
              </a:tr>
              <a:tr h="549019">
                <a:tc>
                  <a:txBody>
                    <a:bodyPr/>
                    <a:lstStyle/>
                    <a:p>
                      <a:r>
                        <a:rPr lang="en-US" sz="1400" dirty="0">
                          <a:solidFill>
                            <a:srgbClr val="212322"/>
                          </a:solidFill>
                        </a:rPr>
                        <a:t>A</a:t>
                      </a:r>
                    </a:p>
                  </a:txBody>
                  <a:tcPr/>
                </a:tc>
                <a:tc>
                  <a:txBody>
                    <a:bodyPr/>
                    <a:lstStyle/>
                    <a:p>
                      <a:r>
                        <a:rPr lang="en-US" sz="1400" dirty="0">
                          <a:solidFill>
                            <a:srgbClr val="212322"/>
                          </a:solidFill>
                        </a:rPr>
                        <a:t>3.5</a:t>
                      </a:r>
                    </a:p>
                  </a:txBody>
                  <a:tcPr/>
                </a:tc>
                <a:tc>
                  <a:txBody>
                    <a:bodyPr/>
                    <a:lstStyle/>
                    <a:p>
                      <a:r>
                        <a:rPr lang="en-US" sz="1400" dirty="0">
                          <a:solidFill>
                            <a:srgbClr val="212322"/>
                          </a:solidFill>
                        </a:rPr>
                        <a:t>1.4</a:t>
                      </a:r>
                    </a:p>
                  </a:txBody>
                  <a:tcPr/>
                </a:tc>
                <a:tc>
                  <a:txBody>
                    <a:bodyPr/>
                    <a:lstStyle/>
                    <a:p>
                      <a:r>
                        <a:rPr lang="en-US" sz="1400" dirty="0">
                          <a:solidFill>
                            <a:srgbClr val="212322"/>
                          </a:solidFill>
                        </a:rPr>
                        <a:t>0.2</a:t>
                      </a:r>
                    </a:p>
                  </a:txBody>
                  <a:tcPr/>
                </a:tc>
                <a:tc>
                  <a:txBody>
                    <a:bodyPr/>
                    <a:lstStyle/>
                    <a:p>
                      <a:r>
                        <a:rPr lang="en-US" sz="1400" dirty="0">
                          <a:solidFill>
                            <a:srgbClr val="212322"/>
                          </a:solidFill>
                        </a:rPr>
                        <a:t>Iris-</a:t>
                      </a:r>
                      <a:r>
                        <a:rPr lang="en-US" sz="1400" dirty="0" err="1">
                          <a:solidFill>
                            <a:srgbClr val="212322"/>
                          </a:solidFill>
                        </a:rPr>
                        <a:t>Versicolour</a:t>
                      </a:r>
                      <a:endParaRPr lang="en-US" sz="1400" dirty="0">
                        <a:solidFill>
                          <a:srgbClr val="212322"/>
                        </a:solidFill>
                      </a:endParaRPr>
                    </a:p>
                  </a:txBody>
                  <a:tcPr/>
                </a:tc>
                <a:extLst>
                  <a:ext uri="{0D108BD9-81ED-4DB2-BD59-A6C34878D82A}">
                    <a16:rowId xmlns:a16="http://schemas.microsoft.com/office/drawing/2014/main" val="2837019051"/>
                  </a:ext>
                </a:extLst>
              </a:tr>
              <a:tr h="313725">
                <a:tc>
                  <a:txBody>
                    <a:bodyPr/>
                    <a:lstStyle/>
                    <a:p>
                      <a:r>
                        <a:rPr lang="en-US" sz="1400" dirty="0">
                          <a:solidFill>
                            <a:srgbClr val="212322"/>
                          </a:solidFill>
                        </a:rPr>
                        <a:t>B</a:t>
                      </a:r>
                    </a:p>
                  </a:txBody>
                  <a:tcPr/>
                </a:tc>
                <a:tc>
                  <a:txBody>
                    <a:bodyPr/>
                    <a:lstStyle/>
                    <a:p>
                      <a:r>
                        <a:rPr lang="en-US" sz="1400" dirty="0">
                          <a:solidFill>
                            <a:srgbClr val="212322"/>
                          </a:solidFill>
                        </a:rPr>
                        <a:t>3.2</a:t>
                      </a:r>
                    </a:p>
                  </a:txBody>
                  <a:tcPr/>
                </a:tc>
                <a:tc>
                  <a:txBody>
                    <a:bodyPr/>
                    <a:lstStyle/>
                    <a:p>
                      <a:r>
                        <a:rPr lang="en-US" sz="1400" dirty="0">
                          <a:solidFill>
                            <a:srgbClr val="212322"/>
                          </a:solidFill>
                        </a:rPr>
                        <a:t>5.7</a:t>
                      </a:r>
                    </a:p>
                  </a:txBody>
                  <a:tcPr/>
                </a:tc>
                <a:tc>
                  <a:txBody>
                    <a:bodyPr/>
                    <a:lstStyle/>
                    <a:p>
                      <a:r>
                        <a:rPr lang="en-US" sz="1400" dirty="0">
                          <a:solidFill>
                            <a:srgbClr val="212322"/>
                          </a:solidFill>
                        </a:rPr>
                        <a:t>2.3</a:t>
                      </a:r>
                    </a:p>
                  </a:txBody>
                  <a:tcPr/>
                </a:tc>
                <a:tc>
                  <a:txBody>
                    <a:bodyPr/>
                    <a:lstStyle/>
                    <a:p>
                      <a:r>
                        <a:rPr lang="en-US" sz="1400" dirty="0">
                          <a:solidFill>
                            <a:srgbClr val="212322"/>
                          </a:solidFill>
                        </a:rPr>
                        <a:t>Iris-</a:t>
                      </a:r>
                      <a:r>
                        <a:rPr lang="en-US" sz="1400" dirty="0" err="1">
                          <a:solidFill>
                            <a:srgbClr val="212322"/>
                          </a:solidFill>
                        </a:rPr>
                        <a:t>Setosa</a:t>
                      </a:r>
                      <a:endParaRPr lang="en-US" sz="1400" dirty="0">
                        <a:solidFill>
                          <a:srgbClr val="212322"/>
                        </a:solidFill>
                      </a:endParaRPr>
                    </a:p>
                  </a:txBody>
                  <a:tcPr/>
                </a:tc>
                <a:extLst>
                  <a:ext uri="{0D108BD9-81ED-4DB2-BD59-A6C34878D82A}">
                    <a16:rowId xmlns:a16="http://schemas.microsoft.com/office/drawing/2014/main" val="1442241920"/>
                  </a:ext>
                </a:extLst>
              </a:tr>
              <a:tr h="313725">
                <a:tc>
                  <a:txBody>
                    <a:bodyPr/>
                    <a:lstStyle/>
                    <a:p>
                      <a:r>
                        <a:rPr lang="en-US" sz="1400" dirty="0">
                          <a:solidFill>
                            <a:srgbClr val="212322"/>
                          </a:solidFill>
                        </a:rPr>
                        <a:t>C</a:t>
                      </a:r>
                    </a:p>
                  </a:txBody>
                  <a:tcPr/>
                </a:tc>
                <a:tc>
                  <a:txBody>
                    <a:bodyPr/>
                    <a:lstStyle/>
                    <a:p>
                      <a:r>
                        <a:rPr lang="en-US" sz="1400" dirty="0">
                          <a:solidFill>
                            <a:srgbClr val="212322"/>
                          </a:solidFill>
                        </a:rPr>
                        <a:t>3.2</a:t>
                      </a:r>
                    </a:p>
                  </a:txBody>
                  <a:tcPr/>
                </a:tc>
                <a:tc>
                  <a:txBody>
                    <a:bodyPr/>
                    <a:lstStyle/>
                    <a:p>
                      <a:r>
                        <a:rPr lang="en-US" sz="1400" dirty="0">
                          <a:solidFill>
                            <a:srgbClr val="212322"/>
                          </a:solidFill>
                        </a:rPr>
                        <a:t>5.9</a:t>
                      </a:r>
                    </a:p>
                  </a:txBody>
                  <a:tcPr/>
                </a:tc>
                <a:tc>
                  <a:txBody>
                    <a:bodyPr/>
                    <a:lstStyle/>
                    <a:p>
                      <a:r>
                        <a:rPr lang="en-US" sz="1400" dirty="0">
                          <a:solidFill>
                            <a:srgbClr val="212322"/>
                          </a:solidFill>
                        </a:rPr>
                        <a:t>2.3</a:t>
                      </a:r>
                    </a:p>
                  </a:txBody>
                  <a:tcPr/>
                </a:tc>
                <a:tc>
                  <a:txBody>
                    <a:bodyPr/>
                    <a:lstStyle/>
                    <a:p>
                      <a:r>
                        <a:rPr lang="en-US" sz="1400" dirty="0">
                          <a:solidFill>
                            <a:srgbClr val="212322"/>
                          </a:solidFill>
                        </a:rPr>
                        <a:t>Iris-</a:t>
                      </a:r>
                      <a:r>
                        <a:rPr lang="en-US" sz="1400" dirty="0" err="1">
                          <a:solidFill>
                            <a:srgbClr val="212322"/>
                          </a:solidFill>
                        </a:rPr>
                        <a:t>Setosa</a:t>
                      </a:r>
                      <a:endParaRPr lang="en-US" sz="1400" dirty="0">
                        <a:solidFill>
                          <a:srgbClr val="212322"/>
                        </a:solidFill>
                      </a:endParaRPr>
                    </a:p>
                  </a:txBody>
                  <a:tcPr/>
                </a:tc>
                <a:extLst>
                  <a:ext uri="{0D108BD9-81ED-4DB2-BD59-A6C34878D82A}">
                    <a16:rowId xmlns:a16="http://schemas.microsoft.com/office/drawing/2014/main" val="3402249534"/>
                  </a:ext>
                </a:extLst>
              </a:tr>
              <a:tr h="441566">
                <a:tc>
                  <a:txBody>
                    <a:bodyPr/>
                    <a:lstStyle/>
                    <a:p>
                      <a:r>
                        <a:rPr lang="en-US" sz="1400" dirty="0">
                          <a:solidFill>
                            <a:srgbClr val="212322"/>
                          </a:solidFill>
                        </a:rPr>
                        <a:t>D</a:t>
                      </a:r>
                    </a:p>
                  </a:txBody>
                  <a:tcPr/>
                </a:tc>
                <a:tc>
                  <a:txBody>
                    <a:bodyPr/>
                    <a:lstStyle/>
                    <a:p>
                      <a:r>
                        <a:rPr lang="en-US" sz="1400" dirty="0">
                          <a:solidFill>
                            <a:srgbClr val="212322"/>
                          </a:solidFill>
                        </a:rPr>
                        <a:t>2.9</a:t>
                      </a:r>
                    </a:p>
                  </a:txBody>
                  <a:tcPr/>
                </a:tc>
                <a:tc>
                  <a:txBody>
                    <a:bodyPr/>
                    <a:lstStyle/>
                    <a:p>
                      <a:r>
                        <a:rPr lang="en-US" sz="1400" dirty="0">
                          <a:solidFill>
                            <a:srgbClr val="212322"/>
                          </a:solidFill>
                        </a:rPr>
                        <a:t>4.7</a:t>
                      </a:r>
                    </a:p>
                  </a:txBody>
                  <a:tcPr/>
                </a:tc>
                <a:tc>
                  <a:txBody>
                    <a:bodyPr/>
                    <a:lstStyle/>
                    <a:p>
                      <a:r>
                        <a:rPr lang="en-US" sz="1400" dirty="0">
                          <a:solidFill>
                            <a:srgbClr val="212322"/>
                          </a:solidFill>
                        </a:rPr>
                        <a:t>1.4</a:t>
                      </a:r>
                    </a:p>
                  </a:txBody>
                  <a:tcPr/>
                </a:tc>
                <a:tc>
                  <a:txBody>
                    <a:bodyPr/>
                    <a:lstStyle/>
                    <a:p>
                      <a:r>
                        <a:rPr lang="en-US" sz="1400" dirty="0">
                          <a:solidFill>
                            <a:srgbClr val="212322"/>
                          </a:solidFill>
                        </a:rPr>
                        <a:t>Iris-Virginica</a:t>
                      </a:r>
                    </a:p>
                  </a:txBody>
                  <a:tcPr/>
                </a:tc>
                <a:extLst>
                  <a:ext uri="{0D108BD9-81ED-4DB2-BD59-A6C34878D82A}">
                    <a16:rowId xmlns:a16="http://schemas.microsoft.com/office/drawing/2014/main" val="3299594927"/>
                  </a:ext>
                </a:extLst>
              </a:tr>
              <a:tr h="313725">
                <a:tc>
                  <a:txBody>
                    <a:bodyPr/>
                    <a:lstStyle/>
                    <a:p>
                      <a:r>
                        <a:rPr lang="en-US" sz="1400" dirty="0">
                          <a:solidFill>
                            <a:srgbClr val="212322"/>
                          </a:solidFill>
                        </a:rPr>
                        <a:t>E</a:t>
                      </a:r>
                    </a:p>
                  </a:txBody>
                  <a:tcPr>
                    <a:lnB w="12700" cap="flat" cmpd="sng" algn="ctr">
                      <a:solidFill>
                        <a:schemeClr val="tx1"/>
                      </a:solidFill>
                      <a:prstDash val="solid"/>
                      <a:round/>
                      <a:headEnd type="none" w="med" len="med"/>
                      <a:tailEnd type="none" w="med" len="med"/>
                    </a:lnB>
                  </a:tcPr>
                </a:tc>
                <a:tc>
                  <a:txBody>
                    <a:bodyPr/>
                    <a:lstStyle/>
                    <a:p>
                      <a:r>
                        <a:rPr lang="en-US" sz="1400" dirty="0">
                          <a:solidFill>
                            <a:srgbClr val="212322"/>
                          </a:solidFill>
                        </a:rPr>
                        <a:t>3.7</a:t>
                      </a:r>
                    </a:p>
                  </a:txBody>
                  <a:tcPr>
                    <a:lnB w="12700" cap="flat" cmpd="sng" algn="ctr">
                      <a:solidFill>
                        <a:schemeClr val="tx1"/>
                      </a:solidFill>
                      <a:prstDash val="solid"/>
                      <a:round/>
                      <a:headEnd type="none" w="med" len="med"/>
                      <a:tailEnd type="none" w="med" len="med"/>
                    </a:lnB>
                  </a:tcPr>
                </a:tc>
                <a:tc>
                  <a:txBody>
                    <a:bodyPr/>
                    <a:lstStyle/>
                    <a:p>
                      <a:r>
                        <a:rPr lang="en-US" sz="1400" dirty="0">
                          <a:solidFill>
                            <a:srgbClr val="212322"/>
                          </a:solidFill>
                        </a:rPr>
                        <a:t>1.5</a:t>
                      </a:r>
                    </a:p>
                  </a:txBody>
                  <a:tcPr>
                    <a:lnB w="12700" cap="flat" cmpd="sng" algn="ctr">
                      <a:solidFill>
                        <a:schemeClr val="tx1"/>
                      </a:solidFill>
                      <a:prstDash val="solid"/>
                      <a:round/>
                      <a:headEnd type="none" w="med" len="med"/>
                      <a:tailEnd type="none" w="med" len="med"/>
                    </a:lnB>
                  </a:tcPr>
                </a:tc>
                <a:tc>
                  <a:txBody>
                    <a:bodyPr/>
                    <a:lstStyle/>
                    <a:p>
                      <a:r>
                        <a:rPr lang="en-US" sz="1400" dirty="0">
                          <a:solidFill>
                            <a:srgbClr val="212322"/>
                          </a:solidFill>
                        </a:rPr>
                        <a:t>0.4</a:t>
                      </a:r>
                    </a:p>
                  </a:txBody>
                  <a:tcPr>
                    <a:lnB w="12700" cap="flat" cmpd="sng" algn="ctr">
                      <a:solidFill>
                        <a:schemeClr val="tx1"/>
                      </a:solidFill>
                      <a:prstDash val="solid"/>
                      <a:round/>
                      <a:headEnd type="none" w="med" len="med"/>
                      <a:tailEnd type="none" w="med" len="med"/>
                    </a:lnB>
                  </a:tcPr>
                </a:tc>
                <a:tc>
                  <a:txBody>
                    <a:bodyPr/>
                    <a:lstStyle/>
                    <a:p>
                      <a:r>
                        <a:rPr lang="en-US" sz="1400" dirty="0">
                          <a:solidFill>
                            <a:srgbClr val="212322"/>
                          </a:solidFill>
                        </a:rPr>
                        <a:t>Iris-</a:t>
                      </a:r>
                      <a:r>
                        <a:rPr lang="en-US" sz="1400" dirty="0" err="1">
                          <a:solidFill>
                            <a:srgbClr val="212322"/>
                          </a:solidFill>
                        </a:rPr>
                        <a:t>Versicolour</a:t>
                      </a:r>
                      <a:endParaRPr lang="en-US" sz="1400" dirty="0">
                        <a:solidFill>
                          <a:srgbClr val="212322"/>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1867344"/>
                  </a:ext>
                </a:extLst>
              </a:tr>
              <a:tr h="313725">
                <a:tc>
                  <a:txBody>
                    <a:bodyPr/>
                    <a:lstStyle/>
                    <a:p>
                      <a:r>
                        <a:rPr lang="en-US" sz="1400" dirty="0">
                          <a:solidFill>
                            <a:srgbClr val="212322"/>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sz="1400" dirty="0">
                          <a:solidFill>
                            <a:srgbClr val="212322"/>
                          </a:solidFill>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sz="1400" dirty="0">
                          <a:solidFill>
                            <a:srgbClr val="212322"/>
                          </a:solidFill>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sz="1400" dirty="0">
                          <a:solidFill>
                            <a:srgbClr val="212322"/>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sz="1400" dirty="0">
                          <a:solidFill>
                            <a:srgbClr val="21232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9086739"/>
                  </a:ext>
                </a:extLst>
              </a:tr>
            </a:tbl>
          </a:graphicData>
        </a:graphic>
      </p:graphicFrame>
      <p:sp>
        <p:nvSpPr>
          <p:cNvPr id="4" name="TextBox 3">
            <a:extLst>
              <a:ext uri="{FF2B5EF4-FFF2-40B4-BE49-F238E27FC236}">
                <a16:creationId xmlns:a16="http://schemas.microsoft.com/office/drawing/2014/main" id="{B4E00614-C73F-589B-EC3B-91C6F05A9AD6}"/>
              </a:ext>
            </a:extLst>
          </p:cNvPr>
          <p:cNvSpPr txBox="1"/>
          <p:nvPr/>
        </p:nvSpPr>
        <p:spPr>
          <a:xfrm>
            <a:off x="5710509" y="46706"/>
            <a:ext cx="5144725" cy="369332"/>
          </a:xfrm>
          <a:prstGeom prst="rect">
            <a:avLst/>
          </a:prstGeom>
          <a:noFill/>
        </p:spPr>
        <p:txBody>
          <a:bodyPr wrap="square" rtlCol="0">
            <a:spAutoFit/>
          </a:bodyPr>
          <a:lstStyle/>
          <a:p>
            <a:r>
              <a:rPr lang="en-US" dirty="0">
                <a:solidFill>
                  <a:schemeClr val="tx2"/>
                </a:solidFill>
              </a:rPr>
              <a:t>Supervised learning: used for prediction</a:t>
            </a:r>
          </a:p>
        </p:txBody>
      </p:sp>
      <p:pic>
        <p:nvPicPr>
          <p:cNvPr id="3074" name="Picture 2" descr="Start to learn Machine Learning with the Iris flower classification  challenge | by Felipe Trindade | gft-engineering | Medium">
            <a:extLst>
              <a:ext uri="{FF2B5EF4-FFF2-40B4-BE49-F238E27FC236}">
                <a16:creationId xmlns:a16="http://schemas.microsoft.com/office/drawing/2014/main" id="{133EFF5F-4C42-B7AD-B8B2-D0B94E9C8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0477" y="972005"/>
            <a:ext cx="2506495" cy="231568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570F9DD-B0A5-BE45-3B6D-2706942B2CEC}"/>
              </a:ext>
            </a:extLst>
          </p:cNvPr>
          <p:cNvSpPr>
            <a:spLocks noGrp="1"/>
          </p:cNvSpPr>
          <p:nvPr>
            <p:ph type="title"/>
          </p:nvPr>
        </p:nvSpPr>
        <p:spPr>
          <a:xfrm>
            <a:off x="334536" y="174049"/>
            <a:ext cx="5272341" cy="548819"/>
          </a:xfrm>
        </p:spPr>
        <p:txBody>
          <a:bodyPr/>
          <a:lstStyle/>
          <a:p>
            <a:r>
              <a:rPr lang="en-US" dirty="0"/>
              <a:t>Recap (contd.)</a:t>
            </a:r>
          </a:p>
        </p:txBody>
      </p:sp>
    </p:spTree>
    <p:extLst>
      <p:ext uri="{BB962C8B-B14F-4D97-AF65-F5344CB8AC3E}">
        <p14:creationId xmlns:p14="http://schemas.microsoft.com/office/powerpoint/2010/main" val="2114524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09FFC8-A264-810A-C4B1-C9589118183D}"/>
              </a:ext>
            </a:extLst>
          </p:cNvPr>
          <p:cNvSpPr>
            <a:spLocks noGrp="1"/>
          </p:cNvSpPr>
          <p:nvPr>
            <p:ph type="sldNum" sz="quarter" idx="12"/>
          </p:nvPr>
        </p:nvSpPr>
        <p:spPr/>
        <p:txBody>
          <a:bodyPr/>
          <a:lstStyle/>
          <a:p>
            <a:fld id="{016687C5-7511-7743-B429-3BDBE272F28B}" type="slidenum">
              <a:rPr lang="en-US" smtClean="0"/>
              <a:t>8</a:t>
            </a:fld>
            <a:endParaRPr lang="en-US" dirty="0"/>
          </a:p>
        </p:txBody>
      </p:sp>
      <p:sp>
        <p:nvSpPr>
          <p:cNvPr id="10" name="Oval 9" descr="A circle labelled 'cluster 3' which contains a collection of Iris flowers.">
            <a:extLst>
              <a:ext uri="{FF2B5EF4-FFF2-40B4-BE49-F238E27FC236}">
                <a16:creationId xmlns:a16="http://schemas.microsoft.com/office/drawing/2014/main" id="{850FCA8A-EEFF-0CC3-997F-B9CC9AEAD317}"/>
              </a:ext>
            </a:extLst>
          </p:cNvPr>
          <p:cNvSpPr/>
          <p:nvPr/>
        </p:nvSpPr>
        <p:spPr>
          <a:xfrm>
            <a:off x="8161544" y="2907788"/>
            <a:ext cx="1953833" cy="1823388"/>
          </a:xfrm>
          <a:prstGeom prst="ellipse">
            <a:avLst/>
          </a:prstGeom>
          <a:solidFill>
            <a:schemeClr val="tx1">
              <a:lumMod val="75000"/>
            </a:schemeClr>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9" name="Oval 8" descr="A circle labelled 'cluster 3' which contains a collection of Iris flowers.">
            <a:extLst>
              <a:ext uri="{FF2B5EF4-FFF2-40B4-BE49-F238E27FC236}">
                <a16:creationId xmlns:a16="http://schemas.microsoft.com/office/drawing/2014/main" id="{D79586FB-E2C1-2D74-ED5B-3504E5265AAF}"/>
              </a:ext>
            </a:extLst>
          </p:cNvPr>
          <p:cNvSpPr/>
          <p:nvPr/>
        </p:nvSpPr>
        <p:spPr>
          <a:xfrm>
            <a:off x="10178027" y="1846783"/>
            <a:ext cx="1835575" cy="1680210"/>
          </a:xfrm>
          <a:prstGeom prst="ellipse">
            <a:avLst/>
          </a:prstGeom>
          <a:solidFill>
            <a:schemeClr val="tx1">
              <a:lumMod val="20000"/>
              <a:lumOff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Oval 7" descr="A circle labelled 'cluster 3' which contains a collection of Iris flowers.">
            <a:extLst>
              <a:ext uri="{FF2B5EF4-FFF2-40B4-BE49-F238E27FC236}">
                <a16:creationId xmlns:a16="http://schemas.microsoft.com/office/drawing/2014/main" id="{7D3C7F47-F51F-6D12-17B5-7908D522507C}"/>
              </a:ext>
            </a:extLst>
          </p:cNvPr>
          <p:cNvSpPr/>
          <p:nvPr/>
        </p:nvSpPr>
        <p:spPr>
          <a:xfrm>
            <a:off x="8676008" y="43587"/>
            <a:ext cx="1844040" cy="17722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112" name="Picture 16" descr="Iris versicolor - Wikipedia">
            <a:extLst>
              <a:ext uri="{FF2B5EF4-FFF2-40B4-BE49-F238E27FC236}">
                <a16:creationId xmlns:a16="http://schemas.microsoft.com/office/drawing/2014/main" id="{CB698803-2CCB-D5A7-0980-F072E73F9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2227" y="3767612"/>
            <a:ext cx="594894" cy="59489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ris versicolor - Wikipedia">
            <a:extLst>
              <a:ext uri="{FF2B5EF4-FFF2-40B4-BE49-F238E27FC236}">
                <a16:creationId xmlns:a16="http://schemas.microsoft.com/office/drawing/2014/main" id="{FDDE7738-ABC4-9AFD-109F-DFF1151A8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4122" y="3855242"/>
            <a:ext cx="588338" cy="58833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ris versicolor - Wikipedia">
            <a:extLst>
              <a:ext uri="{FF2B5EF4-FFF2-40B4-BE49-F238E27FC236}">
                <a16:creationId xmlns:a16="http://schemas.microsoft.com/office/drawing/2014/main" id="{6753E54A-DF41-5943-24AF-D7476D31B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2459" y="3172483"/>
            <a:ext cx="594894" cy="59489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ris versicolor - Wikipedia">
            <a:extLst>
              <a:ext uri="{FF2B5EF4-FFF2-40B4-BE49-F238E27FC236}">
                <a16:creationId xmlns:a16="http://schemas.microsoft.com/office/drawing/2014/main" id="{A8AC1C4F-75C6-A765-7A14-952A4FAF0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4122" y="3266905"/>
            <a:ext cx="588337" cy="58833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4016217-F0ED-6D06-E083-A63286DD3EA5}"/>
              </a:ext>
            </a:extLst>
          </p:cNvPr>
          <p:cNvSpPr txBox="1"/>
          <p:nvPr/>
        </p:nvSpPr>
        <p:spPr>
          <a:xfrm>
            <a:off x="8500465" y="2738670"/>
            <a:ext cx="1086975" cy="369332"/>
          </a:xfrm>
          <a:prstGeom prst="rect">
            <a:avLst/>
          </a:prstGeom>
          <a:noFill/>
        </p:spPr>
        <p:txBody>
          <a:bodyPr wrap="square" rtlCol="0">
            <a:prstTxWarp prst="textCircle">
              <a:avLst/>
            </a:prstTxWarp>
            <a:spAutoFit/>
          </a:bodyPr>
          <a:lstStyle/>
          <a:p>
            <a:r>
              <a:rPr lang="en-US" dirty="0">
                <a:solidFill>
                  <a:srgbClr val="212322"/>
                </a:solidFill>
              </a:rPr>
              <a:t>cluster 3</a:t>
            </a:r>
          </a:p>
        </p:txBody>
      </p:sp>
      <p:pic>
        <p:nvPicPr>
          <p:cNvPr id="4104" name="Picture 8" descr="Iris virginica - Wikipedia">
            <a:extLst>
              <a:ext uri="{FF2B5EF4-FFF2-40B4-BE49-F238E27FC236}">
                <a16:creationId xmlns:a16="http://schemas.microsoft.com/office/drawing/2014/main" id="{85C6C5E3-6124-715B-F67F-AB73B6C726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0598" y="2158161"/>
            <a:ext cx="624840" cy="6248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ris virginica - Wikipedia">
            <a:extLst>
              <a:ext uri="{FF2B5EF4-FFF2-40B4-BE49-F238E27FC236}">
                <a16:creationId xmlns:a16="http://schemas.microsoft.com/office/drawing/2014/main" id="{2880E1F3-8C23-BD42-91CD-FDE600B7B8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8527" y="2748711"/>
            <a:ext cx="583774" cy="5837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ris virginica - Wikipedia">
            <a:extLst>
              <a:ext uri="{FF2B5EF4-FFF2-40B4-BE49-F238E27FC236}">
                <a16:creationId xmlns:a16="http://schemas.microsoft.com/office/drawing/2014/main" id="{8AC6DC15-C300-7151-9D15-E2F1CF358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0048" y="2158161"/>
            <a:ext cx="590550" cy="5905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64B6B1-7FB8-609A-F1FF-A50F824294FB}"/>
              </a:ext>
            </a:extLst>
          </p:cNvPr>
          <p:cNvSpPr txBox="1"/>
          <p:nvPr/>
        </p:nvSpPr>
        <p:spPr>
          <a:xfrm rot="1448716">
            <a:off x="10891272" y="1765776"/>
            <a:ext cx="1133956" cy="369332"/>
          </a:xfrm>
          <a:prstGeom prst="rect">
            <a:avLst/>
          </a:prstGeom>
          <a:noFill/>
        </p:spPr>
        <p:txBody>
          <a:bodyPr wrap="square" rtlCol="0">
            <a:prstTxWarp prst="textCircle">
              <a:avLst/>
            </a:prstTxWarp>
            <a:spAutoFit/>
          </a:bodyPr>
          <a:lstStyle/>
          <a:p>
            <a:r>
              <a:rPr lang="en-US" dirty="0">
                <a:solidFill>
                  <a:srgbClr val="212322"/>
                </a:solidFill>
              </a:rPr>
              <a:t>cluster 2</a:t>
            </a:r>
          </a:p>
        </p:txBody>
      </p:sp>
      <p:pic>
        <p:nvPicPr>
          <p:cNvPr id="7" name="Picture 2" descr="Iris setosa - Wikipedia">
            <a:extLst>
              <a:ext uri="{FF2B5EF4-FFF2-40B4-BE49-F238E27FC236}">
                <a16:creationId xmlns:a16="http://schemas.microsoft.com/office/drawing/2014/main" id="{0C394481-C4B5-11D2-9468-DABDED4260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0902" y="1163499"/>
            <a:ext cx="621876" cy="4664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ris setosa - Wikipedia">
            <a:extLst>
              <a:ext uri="{FF2B5EF4-FFF2-40B4-BE49-F238E27FC236}">
                <a16:creationId xmlns:a16="http://schemas.microsoft.com/office/drawing/2014/main" id="{0579E8CC-30C5-A634-F513-76BB290D72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6151" y="697092"/>
            <a:ext cx="621876" cy="4664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ris setosa - Wikipedia">
            <a:extLst>
              <a:ext uri="{FF2B5EF4-FFF2-40B4-BE49-F238E27FC236}">
                <a16:creationId xmlns:a16="http://schemas.microsoft.com/office/drawing/2014/main" id="{C286F096-415F-E55E-A047-820B3BF716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7130" y="702092"/>
            <a:ext cx="621876" cy="4664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ris setosa - Wikipedia">
            <a:extLst>
              <a:ext uri="{FF2B5EF4-FFF2-40B4-BE49-F238E27FC236}">
                <a16:creationId xmlns:a16="http://schemas.microsoft.com/office/drawing/2014/main" id="{1FFC91C3-EF38-0E17-71EB-FFC32E684A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7090" y="234403"/>
            <a:ext cx="621876" cy="46640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53F8E43-BBD3-93F5-FB5C-E5B3A551FF04}"/>
              </a:ext>
            </a:extLst>
          </p:cNvPr>
          <p:cNvSpPr txBox="1"/>
          <p:nvPr/>
        </p:nvSpPr>
        <p:spPr>
          <a:xfrm rot="21342851">
            <a:off x="8484492" y="57500"/>
            <a:ext cx="1844040" cy="1641600"/>
          </a:xfrm>
          <a:prstGeom prst="rect">
            <a:avLst/>
          </a:prstGeom>
          <a:noFill/>
        </p:spPr>
        <p:txBody>
          <a:bodyPr wrap="square" rtlCol="0">
            <a:prstTxWarp prst="textCircle">
              <a:avLst>
                <a:gd name="adj" fmla="val 10866635"/>
              </a:avLst>
            </a:prstTxWarp>
            <a:spAutoFit/>
          </a:bodyPr>
          <a:lstStyle/>
          <a:p>
            <a:r>
              <a:rPr lang="en-US" dirty="0">
                <a:solidFill>
                  <a:srgbClr val="212322"/>
                </a:solidFill>
              </a:rPr>
              <a:t>cluster 1</a:t>
            </a:r>
          </a:p>
        </p:txBody>
      </p:sp>
      <p:graphicFrame>
        <p:nvGraphicFramePr>
          <p:cNvPr id="11" name="Table 11">
            <a:extLst>
              <a:ext uri="{FF2B5EF4-FFF2-40B4-BE49-F238E27FC236}">
                <a16:creationId xmlns:a16="http://schemas.microsoft.com/office/drawing/2014/main" id="{3FABD57F-FDB1-0AC8-ADB8-6B9ACEC11161}"/>
              </a:ext>
            </a:extLst>
          </p:cNvPr>
          <p:cNvGraphicFramePr>
            <a:graphicFrameLocks noGrp="1"/>
          </p:cNvGraphicFramePr>
          <p:nvPr>
            <p:extLst>
              <p:ext uri="{D42A27DB-BD31-4B8C-83A1-F6EECF244321}">
                <p14:modId xmlns:p14="http://schemas.microsoft.com/office/powerpoint/2010/main" val="1741400962"/>
              </p:ext>
            </p:extLst>
          </p:nvPr>
        </p:nvGraphicFramePr>
        <p:xfrm>
          <a:off x="1122468" y="4731176"/>
          <a:ext cx="6163980" cy="1670823"/>
        </p:xfrm>
        <a:graphic>
          <a:graphicData uri="http://schemas.openxmlformats.org/drawingml/2006/table">
            <a:tbl>
              <a:tblPr firstRow="1" bandRow="1">
                <a:tableStyleId>{21E4AEA4-8DFA-4A89-87EB-49C32662AFE0}</a:tableStyleId>
              </a:tblPr>
              <a:tblGrid>
                <a:gridCol w="1232796">
                  <a:extLst>
                    <a:ext uri="{9D8B030D-6E8A-4147-A177-3AD203B41FA5}">
                      <a16:colId xmlns:a16="http://schemas.microsoft.com/office/drawing/2014/main" val="1113691049"/>
                    </a:ext>
                  </a:extLst>
                </a:gridCol>
                <a:gridCol w="1232796">
                  <a:extLst>
                    <a:ext uri="{9D8B030D-6E8A-4147-A177-3AD203B41FA5}">
                      <a16:colId xmlns:a16="http://schemas.microsoft.com/office/drawing/2014/main" val="2271589398"/>
                    </a:ext>
                  </a:extLst>
                </a:gridCol>
                <a:gridCol w="1232796">
                  <a:extLst>
                    <a:ext uri="{9D8B030D-6E8A-4147-A177-3AD203B41FA5}">
                      <a16:colId xmlns:a16="http://schemas.microsoft.com/office/drawing/2014/main" val="4045682958"/>
                    </a:ext>
                  </a:extLst>
                </a:gridCol>
                <a:gridCol w="1232796">
                  <a:extLst>
                    <a:ext uri="{9D8B030D-6E8A-4147-A177-3AD203B41FA5}">
                      <a16:colId xmlns:a16="http://schemas.microsoft.com/office/drawing/2014/main" val="3912620228"/>
                    </a:ext>
                  </a:extLst>
                </a:gridCol>
                <a:gridCol w="1232796">
                  <a:extLst>
                    <a:ext uri="{9D8B030D-6E8A-4147-A177-3AD203B41FA5}">
                      <a16:colId xmlns:a16="http://schemas.microsoft.com/office/drawing/2014/main" val="3454406488"/>
                    </a:ext>
                  </a:extLst>
                </a:gridCol>
              </a:tblGrid>
              <a:tr h="384221">
                <a:tc>
                  <a:txBody>
                    <a:bodyPr/>
                    <a:lstStyle/>
                    <a:p>
                      <a:r>
                        <a:rPr lang="en-US" sz="1400" dirty="0"/>
                        <a:t>Dps</a:t>
                      </a:r>
                    </a:p>
                  </a:txBody>
                  <a:tcPr/>
                </a:tc>
                <a:tc>
                  <a:txBody>
                    <a:bodyPr/>
                    <a:lstStyle/>
                    <a:p>
                      <a:r>
                        <a:rPr lang="en-US" sz="1400" dirty="0"/>
                        <a:t>Sepal length (cm)</a:t>
                      </a:r>
                    </a:p>
                  </a:txBody>
                  <a:tcPr/>
                </a:tc>
                <a:tc>
                  <a:txBody>
                    <a:bodyPr/>
                    <a:lstStyle/>
                    <a:p>
                      <a:r>
                        <a:rPr lang="en-US" sz="1400" dirty="0"/>
                        <a:t>Petal length (cm)</a:t>
                      </a:r>
                    </a:p>
                  </a:txBody>
                  <a:tcPr/>
                </a:tc>
                <a:tc>
                  <a:txBody>
                    <a:bodyPr/>
                    <a:lstStyle/>
                    <a:p>
                      <a:r>
                        <a:rPr lang="en-US" sz="1400" dirty="0"/>
                        <a:t>Petal width (cm)</a:t>
                      </a:r>
                    </a:p>
                  </a:txBody>
                  <a:tcPr/>
                </a:tc>
                <a:tc>
                  <a:txBody>
                    <a:bodyPr/>
                    <a:lstStyle/>
                    <a:p>
                      <a:r>
                        <a:rPr lang="en-US" dirty="0">
                          <a:solidFill>
                            <a:schemeClr val="tx2"/>
                          </a:solidFill>
                        </a:rPr>
                        <a:t>cluster</a:t>
                      </a:r>
                    </a:p>
                  </a:txBody>
                  <a:tcPr>
                    <a:solidFill>
                      <a:schemeClr val="accent6"/>
                    </a:solidFill>
                  </a:tcPr>
                </a:tc>
                <a:extLst>
                  <a:ext uri="{0D108BD9-81ED-4DB2-BD59-A6C34878D82A}">
                    <a16:rowId xmlns:a16="http://schemas.microsoft.com/office/drawing/2014/main" val="263691127"/>
                  </a:ext>
                </a:extLst>
              </a:tr>
              <a:tr h="384221">
                <a:tc>
                  <a:txBody>
                    <a:bodyPr/>
                    <a:lstStyle/>
                    <a:p>
                      <a:r>
                        <a:rPr lang="en-US" dirty="0">
                          <a:solidFill>
                            <a:srgbClr val="212322"/>
                          </a:solidFill>
                        </a:rPr>
                        <a:t>A</a:t>
                      </a:r>
                    </a:p>
                  </a:txBody>
                  <a:tcPr/>
                </a:tc>
                <a:tc>
                  <a:txBody>
                    <a:bodyPr/>
                    <a:lstStyle/>
                    <a:p>
                      <a:r>
                        <a:rPr lang="en-US" dirty="0">
                          <a:solidFill>
                            <a:srgbClr val="212322"/>
                          </a:solidFill>
                        </a:rPr>
                        <a:t>3.5</a:t>
                      </a:r>
                    </a:p>
                  </a:txBody>
                  <a:tcPr/>
                </a:tc>
                <a:tc>
                  <a:txBody>
                    <a:bodyPr/>
                    <a:lstStyle/>
                    <a:p>
                      <a:r>
                        <a:rPr lang="en-US" dirty="0">
                          <a:solidFill>
                            <a:srgbClr val="212322"/>
                          </a:solidFill>
                        </a:rPr>
                        <a:t>1.4</a:t>
                      </a:r>
                    </a:p>
                  </a:txBody>
                  <a:tcPr/>
                </a:tc>
                <a:tc>
                  <a:txBody>
                    <a:bodyPr/>
                    <a:lstStyle/>
                    <a:p>
                      <a:r>
                        <a:rPr lang="en-US" dirty="0">
                          <a:solidFill>
                            <a:srgbClr val="212322"/>
                          </a:solidFill>
                        </a:rPr>
                        <a:t>0.2</a:t>
                      </a:r>
                    </a:p>
                  </a:txBody>
                  <a:tcPr/>
                </a:tc>
                <a:tc>
                  <a:txBody>
                    <a:bodyPr/>
                    <a:lstStyle/>
                    <a:p>
                      <a:r>
                        <a:rPr lang="en-US" dirty="0">
                          <a:solidFill>
                            <a:srgbClr val="212322"/>
                          </a:solidFill>
                        </a:rPr>
                        <a:t>1</a:t>
                      </a:r>
                    </a:p>
                  </a:txBody>
                  <a:tcPr>
                    <a:solidFill>
                      <a:schemeClr val="accent6"/>
                    </a:solidFill>
                  </a:tcPr>
                </a:tc>
                <a:extLst>
                  <a:ext uri="{0D108BD9-81ED-4DB2-BD59-A6C34878D82A}">
                    <a16:rowId xmlns:a16="http://schemas.microsoft.com/office/drawing/2014/main" val="2522712355"/>
                  </a:ext>
                </a:extLst>
              </a:tr>
              <a:tr h="384221">
                <a:tc>
                  <a:txBody>
                    <a:bodyPr/>
                    <a:lstStyle/>
                    <a:p>
                      <a:r>
                        <a:rPr lang="en-US" dirty="0">
                          <a:solidFill>
                            <a:srgbClr val="212322"/>
                          </a:solidFill>
                        </a:rPr>
                        <a:t>B</a:t>
                      </a:r>
                    </a:p>
                  </a:txBody>
                  <a:tcPr/>
                </a:tc>
                <a:tc>
                  <a:txBody>
                    <a:bodyPr/>
                    <a:lstStyle/>
                    <a:p>
                      <a:r>
                        <a:rPr lang="en-US" dirty="0">
                          <a:solidFill>
                            <a:srgbClr val="212322"/>
                          </a:solidFill>
                        </a:rPr>
                        <a:t>3.2</a:t>
                      </a:r>
                    </a:p>
                  </a:txBody>
                  <a:tcPr/>
                </a:tc>
                <a:tc>
                  <a:txBody>
                    <a:bodyPr/>
                    <a:lstStyle/>
                    <a:p>
                      <a:r>
                        <a:rPr lang="en-US" dirty="0">
                          <a:solidFill>
                            <a:srgbClr val="212322"/>
                          </a:solidFill>
                        </a:rPr>
                        <a:t>5.7</a:t>
                      </a:r>
                    </a:p>
                  </a:txBody>
                  <a:tcPr/>
                </a:tc>
                <a:tc>
                  <a:txBody>
                    <a:bodyPr/>
                    <a:lstStyle/>
                    <a:p>
                      <a:r>
                        <a:rPr lang="en-US" dirty="0">
                          <a:solidFill>
                            <a:srgbClr val="212322"/>
                          </a:solidFill>
                        </a:rPr>
                        <a:t>2.3</a:t>
                      </a:r>
                    </a:p>
                  </a:txBody>
                  <a:tcPr/>
                </a:tc>
                <a:tc>
                  <a:txBody>
                    <a:bodyPr/>
                    <a:lstStyle/>
                    <a:p>
                      <a:r>
                        <a:rPr lang="en-US" dirty="0">
                          <a:solidFill>
                            <a:srgbClr val="212322"/>
                          </a:solidFill>
                        </a:rPr>
                        <a:t>2</a:t>
                      </a:r>
                    </a:p>
                  </a:txBody>
                  <a:tcPr>
                    <a:solidFill>
                      <a:schemeClr val="accent6"/>
                    </a:solidFill>
                  </a:tcPr>
                </a:tc>
                <a:extLst>
                  <a:ext uri="{0D108BD9-81ED-4DB2-BD59-A6C34878D82A}">
                    <a16:rowId xmlns:a16="http://schemas.microsoft.com/office/drawing/2014/main" val="1924894684"/>
                  </a:ext>
                </a:extLst>
              </a:tr>
              <a:tr h="384221">
                <a:tc>
                  <a:txBody>
                    <a:bodyPr/>
                    <a:lstStyle/>
                    <a:p>
                      <a:r>
                        <a:rPr lang="en-US" dirty="0">
                          <a:solidFill>
                            <a:srgbClr val="212322"/>
                          </a:solidFill>
                        </a:rPr>
                        <a:t>C</a:t>
                      </a:r>
                    </a:p>
                  </a:txBody>
                  <a:tcPr/>
                </a:tc>
                <a:tc>
                  <a:txBody>
                    <a:bodyPr/>
                    <a:lstStyle/>
                    <a:p>
                      <a:r>
                        <a:rPr lang="en-US" dirty="0">
                          <a:solidFill>
                            <a:srgbClr val="212322"/>
                          </a:solidFill>
                        </a:rPr>
                        <a:t>3.2</a:t>
                      </a:r>
                    </a:p>
                  </a:txBody>
                  <a:tcPr/>
                </a:tc>
                <a:tc>
                  <a:txBody>
                    <a:bodyPr/>
                    <a:lstStyle/>
                    <a:p>
                      <a:r>
                        <a:rPr lang="en-US" dirty="0">
                          <a:solidFill>
                            <a:srgbClr val="212322"/>
                          </a:solidFill>
                        </a:rPr>
                        <a:t>5.9</a:t>
                      </a:r>
                    </a:p>
                  </a:txBody>
                  <a:tcPr/>
                </a:tc>
                <a:tc>
                  <a:txBody>
                    <a:bodyPr/>
                    <a:lstStyle/>
                    <a:p>
                      <a:r>
                        <a:rPr lang="en-US" dirty="0">
                          <a:solidFill>
                            <a:srgbClr val="212322"/>
                          </a:solidFill>
                        </a:rPr>
                        <a:t>2.3</a:t>
                      </a:r>
                    </a:p>
                  </a:txBody>
                  <a:tcPr/>
                </a:tc>
                <a:tc>
                  <a:txBody>
                    <a:bodyPr/>
                    <a:lstStyle/>
                    <a:p>
                      <a:r>
                        <a:rPr lang="en-US" dirty="0">
                          <a:solidFill>
                            <a:srgbClr val="212322"/>
                          </a:solidFill>
                        </a:rPr>
                        <a:t>2</a:t>
                      </a:r>
                    </a:p>
                  </a:txBody>
                  <a:tcPr>
                    <a:solidFill>
                      <a:schemeClr val="accent6"/>
                    </a:solidFill>
                  </a:tcPr>
                </a:tc>
                <a:extLst>
                  <a:ext uri="{0D108BD9-81ED-4DB2-BD59-A6C34878D82A}">
                    <a16:rowId xmlns:a16="http://schemas.microsoft.com/office/drawing/2014/main" val="1289244018"/>
                  </a:ext>
                </a:extLst>
              </a:tr>
            </a:tbl>
          </a:graphicData>
        </a:graphic>
      </p:graphicFrame>
      <p:sp>
        <p:nvSpPr>
          <p:cNvPr id="4" name="TextBox 3">
            <a:extLst>
              <a:ext uri="{FF2B5EF4-FFF2-40B4-BE49-F238E27FC236}">
                <a16:creationId xmlns:a16="http://schemas.microsoft.com/office/drawing/2014/main" id="{AE3C9DF4-1F59-605E-D3E5-007A548C02AB}"/>
              </a:ext>
            </a:extLst>
          </p:cNvPr>
          <p:cNvSpPr txBox="1"/>
          <p:nvPr/>
        </p:nvSpPr>
        <p:spPr>
          <a:xfrm>
            <a:off x="581722" y="1143000"/>
            <a:ext cx="7978140" cy="3108543"/>
          </a:xfrm>
          <a:prstGeom prst="rect">
            <a:avLst/>
          </a:prstGeom>
          <a:noFill/>
        </p:spPr>
        <p:txBody>
          <a:bodyPr wrap="square" rtlCol="0">
            <a:spAutoFit/>
          </a:bodyPr>
          <a:lstStyle/>
          <a:p>
            <a:r>
              <a:rPr lang="en-US" sz="2800" dirty="0">
                <a:solidFill>
                  <a:srgbClr val="212322"/>
                </a:solidFill>
              </a:rPr>
              <a:t>“Clustering is the task of partitioning the dataset into groups, called clusters. The goal is to split up the data in such a way that points within a single cluster are very similar and points in different clusters are different.”</a:t>
            </a:r>
          </a:p>
          <a:p>
            <a:endParaRPr lang="en-US" sz="2800" dirty="0">
              <a:solidFill>
                <a:srgbClr val="212322"/>
              </a:solidFill>
            </a:endParaRPr>
          </a:p>
          <a:p>
            <a:r>
              <a:rPr lang="en-US" sz="2800" dirty="0">
                <a:solidFill>
                  <a:srgbClr val="212322"/>
                </a:solidFill>
              </a:rPr>
              <a:t>(</a:t>
            </a:r>
            <a:r>
              <a:rPr lang="en-GB" sz="2800" b="0" i="0" dirty="0">
                <a:solidFill>
                  <a:srgbClr val="212322"/>
                </a:solidFill>
                <a:effectLst/>
              </a:rPr>
              <a:t>Müller and Guido 2017)</a:t>
            </a:r>
            <a:endParaRPr lang="en-US" sz="2800" dirty="0">
              <a:solidFill>
                <a:srgbClr val="212322"/>
              </a:solidFill>
            </a:endParaRPr>
          </a:p>
        </p:txBody>
      </p:sp>
      <p:sp>
        <p:nvSpPr>
          <p:cNvPr id="3" name="Title 2">
            <a:extLst>
              <a:ext uri="{FF2B5EF4-FFF2-40B4-BE49-F238E27FC236}">
                <a16:creationId xmlns:a16="http://schemas.microsoft.com/office/drawing/2014/main" id="{64A33798-3616-C09A-E95D-F75325078526}"/>
              </a:ext>
            </a:extLst>
          </p:cNvPr>
          <p:cNvSpPr>
            <a:spLocks noGrp="1"/>
          </p:cNvSpPr>
          <p:nvPr>
            <p:ph type="title"/>
          </p:nvPr>
        </p:nvSpPr>
        <p:spPr>
          <a:xfrm>
            <a:off x="581722" y="365125"/>
            <a:ext cx="9977271" cy="548819"/>
          </a:xfrm>
        </p:spPr>
        <p:txBody>
          <a:bodyPr/>
          <a:lstStyle/>
          <a:p>
            <a:r>
              <a:rPr lang="en-US" dirty="0"/>
              <a:t>What is clustering?</a:t>
            </a:r>
          </a:p>
        </p:txBody>
      </p:sp>
    </p:spTree>
    <p:extLst>
      <p:ext uri="{BB962C8B-B14F-4D97-AF65-F5344CB8AC3E}">
        <p14:creationId xmlns:p14="http://schemas.microsoft.com/office/powerpoint/2010/main" val="2701620248"/>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CEB87B-8B8F-B3BD-D2EB-D47591E6D24E}"/>
              </a:ext>
            </a:extLst>
          </p:cNvPr>
          <p:cNvSpPr>
            <a:spLocks noGrp="1"/>
          </p:cNvSpPr>
          <p:nvPr>
            <p:ph type="sldNum" sz="quarter" idx="12"/>
          </p:nvPr>
        </p:nvSpPr>
        <p:spPr/>
        <p:txBody>
          <a:bodyPr/>
          <a:lstStyle/>
          <a:p>
            <a:fld id="{016687C5-7511-7743-B429-3BDBE272F28B}" type="slidenum">
              <a:rPr lang="en-US" smtClean="0"/>
              <a:t>9</a:t>
            </a:fld>
            <a:endParaRPr lang="en-US" dirty="0"/>
          </a:p>
        </p:txBody>
      </p:sp>
      <p:pic>
        <p:nvPicPr>
          <p:cNvPr id="5126" name="Picture 6" descr="Image Compression using K-means Clustering. | by Vibhor Agarwal | Medium">
            <a:extLst>
              <a:ext uri="{FF2B5EF4-FFF2-40B4-BE49-F238E27FC236}">
                <a16:creationId xmlns:a16="http://schemas.microsoft.com/office/drawing/2014/main" id="{57FE91F3-EFCC-32E4-58E7-446AF7F6F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658" y="4755881"/>
            <a:ext cx="2551430" cy="1913573"/>
          </a:xfrm>
          <a:prstGeom prst="rect">
            <a:avLst/>
          </a:prstGeom>
          <a:noFill/>
          <a:ln>
            <a:solidFill>
              <a:schemeClr val="dk1">
                <a:shade val="50000"/>
              </a:schemeClr>
            </a:solidFill>
          </a:ln>
          <a:extLst>
            <a:ext uri="{909E8E84-426E-40DD-AFC4-6F175D3DCCD1}">
              <a14:hiddenFill xmlns:a14="http://schemas.microsoft.com/office/drawing/2010/main">
                <a:solidFill>
                  <a:srgbClr val="FFFFFF"/>
                </a:solidFill>
              </a14:hiddenFill>
            </a:ext>
          </a:extLst>
        </p:spPr>
      </p:pic>
      <p:pic>
        <p:nvPicPr>
          <p:cNvPr id="5122" name="Picture 2" descr="Outlier Detection by Clustering using Python Machine Learning Client for  SAP HANA | SAP Blogs">
            <a:extLst>
              <a:ext uri="{FF2B5EF4-FFF2-40B4-BE49-F238E27FC236}">
                <a16:creationId xmlns:a16="http://schemas.microsoft.com/office/drawing/2014/main" id="{FCCCE704-9235-6D6A-77C1-399481FFB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363900"/>
            <a:ext cx="3299460" cy="2188063"/>
          </a:xfrm>
          <a:prstGeom prst="rect">
            <a:avLst/>
          </a:prstGeom>
          <a:noFill/>
          <a:ln>
            <a:solidFill>
              <a:schemeClr val="dk1">
                <a:shade val="50000"/>
              </a:schemeClr>
            </a:solidFill>
          </a:ln>
          <a:extLst>
            <a:ext uri="{909E8E84-426E-40DD-AFC4-6F175D3DCCD1}">
              <a14:hiddenFill xmlns:a14="http://schemas.microsoft.com/office/drawing/2010/main">
                <a:solidFill>
                  <a:srgbClr val="FFFFFF"/>
                </a:solidFill>
              </a14:hiddenFill>
            </a:ext>
          </a:extLst>
        </p:spPr>
      </p:pic>
      <p:pic>
        <p:nvPicPr>
          <p:cNvPr id="5" name="Picture 2" descr="An image of a dendrogram with 5 data points labelled A,B,C,D,E.">
            <a:extLst>
              <a:ext uri="{FF2B5EF4-FFF2-40B4-BE49-F238E27FC236}">
                <a16:creationId xmlns:a16="http://schemas.microsoft.com/office/drawing/2014/main" id="{06A88B31-4F8E-5C02-6422-CF5694837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7875" y="188546"/>
            <a:ext cx="2581252" cy="211532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D1E354-CB95-563B-CA67-ABF7B3A00D14}"/>
              </a:ext>
            </a:extLst>
          </p:cNvPr>
          <p:cNvSpPr txBox="1"/>
          <p:nvPr/>
        </p:nvSpPr>
        <p:spPr>
          <a:xfrm>
            <a:off x="592873" y="1659285"/>
            <a:ext cx="7030937" cy="353943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212322"/>
                </a:solidFill>
              </a:rPr>
              <a:t>It provides more information on the structure of the data </a:t>
            </a:r>
            <a:r>
              <a:rPr lang="en-US" sz="3200" dirty="0">
                <a:solidFill>
                  <a:srgbClr val="212322"/>
                </a:solidFill>
                <a:sym typeface="Wingdings" pitchFamily="2" charset="2"/>
              </a:rPr>
              <a:t> patterns</a:t>
            </a:r>
            <a:endParaRPr lang="en-US" sz="3200" dirty="0">
              <a:solidFill>
                <a:srgbClr val="212322"/>
              </a:solidFill>
            </a:endParaRPr>
          </a:p>
          <a:p>
            <a:pPr marL="285750" indent="-285750">
              <a:buFont typeface="Arial" panose="020B0604020202020204" pitchFamily="34" charset="0"/>
              <a:buChar char="•"/>
            </a:pPr>
            <a:endParaRPr lang="en-US" sz="3200" dirty="0">
              <a:solidFill>
                <a:srgbClr val="212322"/>
              </a:solidFill>
            </a:endParaRPr>
          </a:p>
          <a:p>
            <a:pPr marL="285750" indent="-285750">
              <a:buFont typeface="Arial" panose="020B0604020202020204" pitchFamily="34" charset="0"/>
              <a:buChar char="•"/>
            </a:pPr>
            <a:r>
              <a:rPr lang="en-US" sz="3200" dirty="0">
                <a:solidFill>
                  <a:srgbClr val="212322"/>
                </a:solidFill>
              </a:rPr>
              <a:t>It can help identify problems in the data, such as outliers</a:t>
            </a:r>
          </a:p>
          <a:p>
            <a:endParaRPr lang="en-US" sz="3200" dirty="0">
              <a:solidFill>
                <a:srgbClr val="212322"/>
              </a:solidFill>
            </a:endParaRPr>
          </a:p>
          <a:p>
            <a:pPr marL="285750" indent="-285750">
              <a:buFont typeface="Arial" panose="020B0604020202020204" pitchFamily="34" charset="0"/>
              <a:buChar char="•"/>
            </a:pPr>
            <a:r>
              <a:rPr lang="en-US" sz="3200" dirty="0">
                <a:solidFill>
                  <a:srgbClr val="212322"/>
                </a:solidFill>
              </a:rPr>
              <a:t>It can be used to compress data</a:t>
            </a:r>
          </a:p>
        </p:txBody>
      </p:sp>
      <p:sp>
        <p:nvSpPr>
          <p:cNvPr id="3" name="Title 2">
            <a:extLst>
              <a:ext uri="{FF2B5EF4-FFF2-40B4-BE49-F238E27FC236}">
                <a16:creationId xmlns:a16="http://schemas.microsoft.com/office/drawing/2014/main" id="{0CAC7AF5-0663-01E5-75B3-9A1904BD41F4}"/>
              </a:ext>
            </a:extLst>
          </p:cNvPr>
          <p:cNvSpPr>
            <a:spLocks noGrp="1"/>
          </p:cNvSpPr>
          <p:nvPr>
            <p:ph type="title"/>
          </p:nvPr>
        </p:nvSpPr>
        <p:spPr>
          <a:xfrm>
            <a:off x="592873" y="365125"/>
            <a:ext cx="9977271" cy="548819"/>
          </a:xfrm>
        </p:spPr>
        <p:txBody>
          <a:bodyPr/>
          <a:lstStyle/>
          <a:p>
            <a:r>
              <a:rPr lang="en-US" dirty="0"/>
              <a:t>Why bother with it?</a:t>
            </a:r>
          </a:p>
        </p:txBody>
      </p:sp>
    </p:spTree>
    <p:extLst>
      <p:ext uri="{BB962C8B-B14F-4D97-AF65-F5344CB8AC3E}">
        <p14:creationId xmlns:p14="http://schemas.microsoft.com/office/powerpoint/2010/main" val="422916364"/>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93AA99-FC69-42FB-BF7F-5521D653AB2A}" vid="{C5F7E382-E8E6-402D-8640-B4F46DB99D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D4857A-DAF0-4B27-8305-2C4C9694E27D}">
  <ds:schemaRefs>
    <ds:schemaRef ds:uri="http://purl.org/dc/dcmitype/"/>
    <ds:schemaRef ds:uri="http://www.w3.org/XML/1998/namespace"/>
    <ds:schemaRef ds:uri="http://purl.org/dc/elements/1.1/"/>
    <ds:schemaRef ds:uri="http://schemas.microsoft.com/office/infopath/2007/PartnerControls"/>
    <ds:schemaRef ds:uri="28b91107-4a81-451c-84f7-f52706813e27"/>
    <ds:schemaRef ds:uri="http://schemas.microsoft.com/office/2006/metadata/properties"/>
    <ds:schemaRef ds:uri="http://schemas.microsoft.com/office/2006/documentManagement/types"/>
    <ds:schemaRef ds:uri="http://schemas.openxmlformats.org/package/2006/metadata/core-properties"/>
    <ds:schemaRef ds:uri="1d2e6339-9963-4444-b0f2-be5dad007de0"/>
    <ds:schemaRef ds:uri="http://purl.org/dc/terms/"/>
  </ds:schemaRefs>
</ds:datastoreItem>
</file>

<file path=customXml/itemProps2.xml><?xml version="1.0" encoding="utf-8"?>
<ds:datastoreItem xmlns:ds="http://schemas.openxmlformats.org/officeDocument/2006/customXml" ds:itemID="{EE6A3BF6-5E26-4764-BA80-8BC242DCD14D}">
  <ds:schemaRefs>
    <ds:schemaRef ds:uri="http://schemas.microsoft.com/sharepoint/v3/contenttype/forms"/>
  </ds:schemaRefs>
</ds:datastoreItem>
</file>

<file path=customXml/itemProps3.xml><?xml version="1.0" encoding="utf-8"?>
<ds:datastoreItem xmlns:ds="http://schemas.openxmlformats.org/officeDocument/2006/customXml" ds:itemID="{6E5A4A84-1292-421F-96A9-341AEB1DE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39260</TotalTime>
  <Words>10176</Words>
  <Application>Microsoft Macintosh PowerPoint</Application>
  <PresentationFormat>Widescreen</PresentationFormat>
  <Paragraphs>785</Paragraphs>
  <Slides>40</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Helvetica</vt:lpstr>
      <vt:lpstr>Helvetica Neue</vt:lpstr>
      <vt:lpstr>Noto serif</vt:lpstr>
      <vt:lpstr>Wingdings</vt:lpstr>
      <vt:lpstr>Office Theme</vt:lpstr>
      <vt:lpstr>Machine Learning Part 2:  Clustering</vt:lpstr>
      <vt:lpstr>Interaction</vt:lpstr>
      <vt:lpstr>Can you hear us?</vt:lpstr>
      <vt:lpstr>Troubleshooting audio problems</vt:lpstr>
      <vt:lpstr>Outline </vt:lpstr>
      <vt:lpstr>Recap  </vt:lpstr>
      <vt:lpstr>Recap (contd.)</vt:lpstr>
      <vt:lpstr>What is clustering?</vt:lpstr>
      <vt:lpstr>Why bother with it?</vt:lpstr>
      <vt:lpstr>Other use cases</vt:lpstr>
      <vt:lpstr>What is a cluster?</vt:lpstr>
      <vt:lpstr>Types of clustering algorithms</vt:lpstr>
      <vt:lpstr>K-Means clustering</vt:lpstr>
      <vt:lpstr>Introducing pseudocode…</vt:lpstr>
      <vt:lpstr>Pseudo English</vt:lpstr>
      <vt:lpstr>Pseudocode </vt:lpstr>
      <vt:lpstr>Code</vt:lpstr>
      <vt:lpstr>Initialisation – how do we select our centroids?</vt:lpstr>
      <vt:lpstr>Okay… but how do we determine the number of clusters we want? </vt:lpstr>
      <vt:lpstr>What are the strengths?</vt:lpstr>
      <vt:lpstr>What are the limitations?</vt:lpstr>
      <vt:lpstr>Hierarchical clustering</vt:lpstr>
      <vt:lpstr>How do I read a dendrogram?</vt:lpstr>
      <vt:lpstr>What are the 2 main approaches to hierarchical clustering?</vt:lpstr>
      <vt:lpstr>…but how do we know which clusters should be combined, or split?</vt:lpstr>
      <vt:lpstr>2) Linkage criterion – different ways to link clusters based on distance</vt:lpstr>
      <vt:lpstr>Agglomerative hierarchical clustering:  Using complete-linkage</vt:lpstr>
      <vt:lpstr>Step by step…</vt:lpstr>
      <vt:lpstr>2) Build distance matrix and identify smallest distance</vt:lpstr>
      <vt:lpstr>3) Perform merge and update distance matrix</vt:lpstr>
      <vt:lpstr>Continue merging and updating the distance matrix…</vt:lpstr>
      <vt:lpstr>RESULT</vt:lpstr>
      <vt:lpstr>What are the strengths?</vt:lpstr>
      <vt:lpstr>What are the limitations?</vt:lpstr>
      <vt:lpstr>K-Means vs Hierarchical clustering</vt:lpstr>
      <vt:lpstr>Any Questions…</vt:lpstr>
      <vt:lpstr>References</vt:lpstr>
      <vt:lpstr>Material for Tuesday the 2nd of November   </vt:lpstr>
      <vt:lpstr>Survey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Part 2:  Clustering</dc:title>
  <dc:creator>Capener, Louise</dc:creator>
  <cp:lastModifiedBy>Capener, Louise</cp:lastModifiedBy>
  <cp:revision>14</cp:revision>
  <dcterms:created xsi:type="dcterms:W3CDTF">2022-09-22T10:56:55Z</dcterms:created>
  <dcterms:modified xsi:type="dcterms:W3CDTF">2022-10-29T16:07:15Z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